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61" r:id="rId2"/>
    <p:sldId id="457" r:id="rId3"/>
    <p:sldId id="414" r:id="rId4"/>
    <p:sldId id="570" r:id="rId5"/>
    <p:sldId id="365" r:id="rId6"/>
    <p:sldId id="565" r:id="rId7"/>
    <p:sldId id="566" r:id="rId8"/>
    <p:sldId id="567" r:id="rId9"/>
    <p:sldId id="543" r:id="rId10"/>
    <p:sldId id="568" r:id="rId11"/>
    <p:sldId id="585" r:id="rId12"/>
    <p:sldId id="584" r:id="rId13"/>
    <p:sldId id="586" r:id="rId14"/>
    <p:sldId id="569" r:id="rId15"/>
    <p:sldId id="587" r:id="rId16"/>
    <p:sldId id="588" r:id="rId17"/>
    <p:sldId id="589" r:id="rId18"/>
    <p:sldId id="590" r:id="rId19"/>
    <p:sldId id="557" r:id="rId20"/>
    <p:sldId id="558" r:id="rId21"/>
    <p:sldId id="559" r:id="rId22"/>
    <p:sldId id="560" r:id="rId23"/>
    <p:sldId id="572" r:id="rId24"/>
    <p:sldId id="573" r:id="rId25"/>
    <p:sldId id="574" r:id="rId26"/>
    <p:sldId id="575" r:id="rId27"/>
    <p:sldId id="747" r:id="rId28"/>
    <p:sldId id="750" r:id="rId29"/>
    <p:sldId id="544" r:id="rId30"/>
    <p:sldId id="576" r:id="rId31"/>
    <p:sldId id="577" r:id="rId32"/>
    <p:sldId id="578" r:id="rId33"/>
    <p:sldId id="583" r:id="rId34"/>
    <p:sldId id="582" r:id="rId35"/>
    <p:sldId id="581" r:id="rId36"/>
    <p:sldId id="580" r:id="rId37"/>
    <p:sldId id="579" r:id="rId38"/>
    <p:sldId id="561" r:id="rId39"/>
    <p:sldId id="754" r:id="rId40"/>
    <p:sldId id="562" r:id="rId41"/>
    <p:sldId id="563" r:id="rId42"/>
    <p:sldId id="564" r:id="rId43"/>
    <p:sldId id="755" r:id="rId44"/>
    <p:sldId id="50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E679A-874B-403B-93D8-83DFC4668BD1}" v="17" dt="2021-10-15T03:17:13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>
      <p:cViewPr varScale="1">
        <p:scale>
          <a:sx n="80" d="100"/>
          <a:sy n="80" d="100"/>
        </p:scale>
        <p:origin x="8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17BE679A-874B-403B-93D8-83DFC4668BD1}"/>
    <pc:docChg chg="modSld">
      <pc:chgData name="Keios Starqua" userId="8cf9fb8f937025db" providerId="LiveId" clId="{17BE679A-874B-403B-93D8-83DFC4668BD1}" dt="2021-10-15T03:17:13.903" v="16" actId="1037"/>
      <pc:docMkLst>
        <pc:docMk/>
      </pc:docMkLst>
      <pc:sldChg chg="modSp">
        <pc:chgData name="Keios Starqua" userId="8cf9fb8f937025db" providerId="LiveId" clId="{17BE679A-874B-403B-93D8-83DFC4668BD1}" dt="2021-10-15T03:17:13.903" v="16" actId="1037"/>
        <pc:sldMkLst>
          <pc:docMk/>
          <pc:sldMk cId="195744011" sldId="560"/>
        </pc:sldMkLst>
        <pc:picChg chg="mod">
          <ac:chgData name="Keios Starqua" userId="8cf9fb8f937025db" providerId="LiveId" clId="{17BE679A-874B-403B-93D8-83DFC4668BD1}" dt="2021-10-15T03:17:13.903" v="16" actId="1037"/>
          <ac:picMkLst>
            <pc:docMk/>
            <pc:sldMk cId="195744011" sldId="560"/>
            <ac:picMk id="307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F1AE-C9E3-4855-8384-3519135F4987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37420-7D57-431D-A042-714C4F8A4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5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66590-488B-46DA-99FD-2A8B69CA5C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1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9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66590-488B-46DA-99FD-2A8B69CA5C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2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1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5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3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7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60A04-EBE5-4BA7-9B11-D34CCFDEFE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oannguyenthanh1978@g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vi/dictionary/english/try" TargetMode="External"/><Relationship Id="rId7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ctionary.cambridge.org/vi/dictionary/english/violence" TargetMode="External"/><Relationship Id="rId5" Type="http://schemas.openxmlformats.org/officeDocument/2006/relationships/hyperlink" Target="https://dictionary.cambridge.org/vi/dictionary/english/defeat" TargetMode="External"/><Relationship Id="rId4" Type="http://schemas.openxmlformats.org/officeDocument/2006/relationships/hyperlink" Target="https://dictionary.cambridge.org/vi/dictionary/english/hur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vi/dictionary/english/suddenly" TargetMode="External"/><Relationship Id="rId3" Type="http://schemas.openxmlformats.org/officeDocument/2006/relationships/hyperlink" Target="https://dictionary.cambridge.org/vi/dictionary/english/hit" TargetMode="External"/><Relationship Id="rId7" Type="http://schemas.openxmlformats.org/officeDocument/2006/relationships/hyperlink" Target="https://dictionary.cambridge.org/vi/dictionary/english/leg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ctionary.cambridge.org/vi/dictionary/english/feet" TargetMode="External"/><Relationship Id="rId5" Type="http://schemas.openxmlformats.org/officeDocument/2006/relationships/hyperlink" Target="https://dictionary.cambridge.org/vi/dictionary/english/move" TargetMode="External"/><Relationship Id="rId10" Type="http://schemas.openxmlformats.org/officeDocument/2006/relationships/image" Target="../media/image22.jpeg"/><Relationship Id="rId4" Type="http://schemas.openxmlformats.org/officeDocument/2006/relationships/hyperlink" Target="https://dictionary.cambridge.org/vi/dictionary/english/foot" TargetMode="External"/><Relationship Id="rId9" Type="http://schemas.openxmlformats.org/officeDocument/2006/relationships/hyperlink" Target="https://dictionary.cambridge.org/vi/dictionary/english/violentl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vi/dictionary/english/your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hyperlink" Target="https://dictionary.cambridge.org/vi/dictionary/english/cut" TargetMode="External"/><Relationship Id="rId4" Type="http://schemas.openxmlformats.org/officeDocument/2006/relationships/hyperlink" Target="https://dictionary.cambridge.org/vi/dictionary/english/teet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vi/dictionary/english/cause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hyperlink" Target="https://dictionary.cambridge.org/vi/dictionary/english/di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vi/dictionary/english/reason" TargetMode="External"/><Relationship Id="rId7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ctionary.cambridge.org/vi/dictionary/english/happen" TargetMode="External"/><Relationship Id="rId5" Type="http://schemas.openxmlformats.org/officeDocument/2006/relationships/hyperlink" Target="https://dictionary.cambridge.org/vi/dictionary/english/bad" TargetMode="External"/><Relationship Id="rId4" Type="http://schemas.openxmlformats.org/officeDocument/2006/relationships/hyperlink" Target="https://dictionary.cambridge.org/vi/dictionary/english/especially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vi/dictionary/english/small" TargetMode="External"/><Relationship Id="rId13" Type="http://schemas.openxmlformats.org/officeDocument/2006/relationships/hyperlink" Target="https://dictionary.cambridge.org/vi/dictionary/english/skin" TargetMode="External"/><Relationship Id="rId3" Type="http://schemas.openxmlformats.org/officeDocument/2006/relationships/image" Target="../media/image30.jpeg"/><Relationship Id="rId7" Type="http://schemas.openxmlformats.org/officeDocument/2006/relationships/hyperlink" Target="https://dictionary.cambridge.org/vi/dictionary/english/produce" TargetMode="External"/><Relationship Id="rId12" Type="http://schemas.openxmlformats.org/officeDocument/2006/relationships/hyperlink" Target="https://dictionary.cambridge.org/vi/dictionary/english/brush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ctionary.cambridge.org/vi/dictionary/english/animal" TargetMode="External"/><Relationship Id="rId11" Type="http://schemas.openxmlformats.org/officeDocument/2006/relationships/hyperlink" Target="https://dictionary.cambridge.org/vi/dictionary/english/poison" TargetMode="External"/><Relationship Id="rId5" Type="http://schemas.openxmlformats.org/officeDocument/2006/relationships/hyperlink" Target="https://dictionary.cambridge.org/vi/dictionary/english/plant" TargetMode="External"/><Relationship Id="rId10" Type="http://schemas.openxmlformats.org/officeDocument/2006/relationships/hyperlink" Target="https://dictionary.cambridge.org/vi/dictionary/english/injury" TargetMode="External"/><Relationship Id="rId4" Type="http://schemas.openxmlformats.org/officeDocument/2006/relationships/hyperlink" Target="https://dictionary.cambridge.org/vi/dictionary/english/insect" TargetMode="External"/><Relationship Id="rId9" Type="http://schemas.openxmlformats.org/officeDocument/2006/relationships/hyperlink" Target="https://dictionary.cambridge.org/vi/dictionary/english/pain" TargetMode="External"/><Relationship Id="rId14" Type="http://schemas.openxmlformats.org/officeDocument/2006/relationships/hyperlink" Target="https://dictionary.cambridge.org/vi/dictionary/english/ho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91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910"/>
            <a:ext cx="8458200" cy="48792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</a:t>
            </a:r>
            <a:r>
              <a:rPr lang="vi-VN" dirty="0">
                <a:latin typeface="Times New Roman" pitchFamily="18" charset="0"/>
                <a:cs typeface="Times New Roman" pitchFamily="18" charset="0"/>
                <a:hlinkClick r:id="rId2"/>
              </a:rPr>
              <a:t>loannguyenthanh1978@gmail.com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Zalo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 3A-DH20LC-010112284325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ion Attack Human Best Compilation Part 1 - Lion Attack 2016 - YouTube">
            <a:extLst>
              <a:ext uri="{FF2B5EF4-FFF2-40B4-BE49-F238E27FC236}">
                <a16:creationId xmlns:a16="http://schemas.microsoft.com/office/drawing/2014/main" id="{AC4F6571-C7CF-418C-92B8-755808C7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7" y="1002296"/>
            <a:ext cx="4128928" cy="263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E3E47DE-7A20-439D-B014-9E6DC802C37A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2E8599-D56F-4419-8319-88896AC05FF8}"/>
              </a:ext>
            </a:extLst>
          </p:cNvPr>
          <p:cNvSpPr txBox="1">
            <a:spLocks/>
          </p:cNvSpPr>
          <p:nvPr/>
        </p:nvSpPr>
        <p:spPr>
          <a:xfrm>
            <a:off x="2667000" y="172373"/>
            <a:ext cx="4800600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6AC85-3F43-43D3-9C47-BD1420C0C79D}"/>
              </a:ext>
            </a:extLst>
          </p:cNvPr>
          <p:cNvSpPr txBox="1"/>
          <p:nvPr/>
        </p:nvSpPr>
        <p:spPr>
          <a:xfrm>
            <a:off x="659781" y="3738308"/>
            <a:ext cx="145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A6DFE-C6CD-4751-BFA9-F592EB7DF687}"/>
              </a:ext>
            </a:extLst>
          </p:cNvPr>
          <p:cNvSpPr txBox="1"/>
          <p:nvPr/>
        </p:nvSpPr>
        <p:spPr>
          <a:xfrm>
            <a:off x="4724400" y="377025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Army forces have been attacking the town since dawn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2718F-6FE7-4CE3-BDD8-FC190017722D}"/>
              </a:ext>
            </a:extLst>
          </p:cNvPr>
          <p:cNvSpPr txBox="1"/>
          <p:nvPr/>
        </p:nvSpPr>
        <p:spPr>
          <a:xfrm>
            <a:off x="1825249" y="3839225"/>
            <a:ext cx="1208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əˈtæk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4E2D4-59FA-4609-9317-5EEC0082C115}"/>
              </a:ext>
            </a:extLst>
          </p:cNvPr>
          <p:cNvSpPr txBox="1"/>
          <p:nvPr/>
        </p:nvSpPr>
        <p:spPr>
          <a:xfrm>
            <a:off x="35169" y="41909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to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try"/>
              </a:rPr>
              <a:t>try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hurt"/>
              </a:rPr>
              <a:t>hurt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defeat"/>
              </a:rPr>
              <a:t>defeat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using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violence"/>
              </a:rPr>
              <a:t>violence</a:t>
            </a:r>
            <a:endParaRPr lang="en-US" i="1" dirty="0"/>
          </a:p>
        </p:txBody>
      </p:sp>
      <p:pic>
        <p:nvPicPr>
          <p:cNvPr id="1026" name="Picture 2" descr="Al-Shabab Attacks Military Base Used by US Forces in Kenya | Voice of  America - English">
            <a:extLst>
              <a:ext uri="{FF2B5EF4-FFF2-40B4-BE49-F238E27FC236}">
                <a16:creationId xmlns:a16="http://schemas.microsoft.com/office/drawing/2014/main" id="{9272F636-13EF-4622-BC23-8DDE2EB2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03" y="1006780"/>
            <a:ext cx="4128929" cy="262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6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Man gets kicked in the head by a Cow Fail - YouTube">
            <a:extLst>
              <a:ext uri="{FF2B5EF4-FFF2-40B4-BE49-F238E27FC236}">
                <a16:creationId xmlns:a16="http://schemas.microsoft.com/office/drawing/2014/main" id="{67977D4C-7D52-47D4-A0B1-9058561B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02720"/>
            <a:ext cx="3262657" cy="244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E3E47DE-7A20-439D-B014-9E6DC802C37A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2E8599-D56F-4419-8319-88896AC05FF8}"/>
              </a:ext>
            </a:extLst>
          </p:cNvPr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7BAD8-5A02-4ECD-8C01-3DE30EDA57C1}"/>
              </a:ext>
            </a:extLst>
          </p:cNvPr>
          <p:cNvSpPr txBox="1"/>
          <p:nvPr/>
        </p:nvSpPr>
        <p:spPr>
          <a:xfrm>
            <a:off x="1600200" y="3449713"/>
            <a:ext cx="145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5C0FD5-538E-4814-BBD9-B4217A21B853}"/>
              </a:ext>
            </a:extLst>
          </p:cNvPr>
          <p:cNvSpPr txBox="1"/>
          <p:nvPr/>
        </p:nvSpPr>
        <p:spPr>
          <a:xfrm>
            <a:off x="-9503" y="3972933"/>
            <a:ext cx="38957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to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hit"/>
              </a:rPr>
              <a:t>hit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someone or something with the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foot"/>
              </a:rPr>
              <a:t>foot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or to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move"/>
              </a:rPr>
              <a:t>move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feet"/>
              </a:rPr>
              <a:t>feet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legs"/>
              </a:rPr>
              <a:t>legs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suddenly"/>
              </a:rPr>
              <a:t>suddenly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9" tooltip="violently"/>
              </a:rPr>
              <a:t>violently</a:t>
            </a:r>
            <a:endParaRPr lang="en-US" i="1" dirty="0"/>
          </a:p>
        </p:txBody>
      </p:sp>
      <p:pic>
        <p:nvPicPr>
          <p:cNvPr id="2050" name="Picture 2" descr="Myositis ossificans: abnormal bone tissue growth in muscles | Shine365">
            <a:extLst>
              <a:ext uri="{FF2B5EF4-FFF2-40B4-BE49-F238E27FC236}">
                <a16:creationId xmlns:a16="http://schemas.microsoft.com/office/drawing/2014/main" id="{6026D486-C089-4C6A-B8D4-47AC383A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560" y="685800"/>
            <a:ext cx="345315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8AEBFC-9C1A-4ED5-99EF-DEE5A0744307}"/>
              </a:ext>
            </a:extLst>
          </p:cNvPr>
          <p:cNvSpPr txBox="1"/>
          <p:nvPr/>
        </p:nvSpPr>
        <p:spPr>
          <a:xfrm>
            <a:off x="5347145" y="3972933"/>
            <a:ext cx="34531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kicked the ball as hard as I could.</a:t>
            </a:r>
          </a:p>
        </p:txBody>
      </p:sp>
    </p:spTree>
    <p:extLst>
      <p:ext uri="{BB962C8B-B14F-4D97-AF65-F5344CB8AC3E}">
        <p14:creationId xmlns:p14="http://schemas.microsoft.com/office/powerpoint/2010/main" val="27054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ow to Train Your Dog Not to Bite">
            <a:extLst>
              <a:ext uri="{FF2B5EF4-FFF2-40B4-BE49-F238E27FC236}">
                <a16:creationId xmlns:a16="http://schemas.microsoft.com/office/drawing/2014/main" id="{1547CDED-FEBD-45CA-87D1-DA019090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3" y="1209020"/>
            <a:ext cx="4534487" cy="30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E3E47DE-7A20-439D-B014-9E6DC802C37A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2E8599-D56F-4419-8319-88896AC05FF8}"/>
              </a:ext>
            </a:extLst>
          </p:cNvPr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7BA4A-54B0-4E52-BB68-A0E77223DC6A}"/>
              </a:ext>
            </a:extLst>
          </p:cNvPr>
          <p:cNvSpPr txBox="1"/>
          <p:nvPr/>
        </p:nvSpPr>
        <p:spPr>
          <a:xfrm>
            <a:off x="578826" y="4314561"/>
            <a:ext cx="145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6B27E-A072-426E-9B20-7364D5760F13}"/>
              </a:ext>
            </a:extLst>
          </p:cNvPr>
          <p:cNvSpPr txBox="1"/>
          <p:nvPr/>
        </p:nvSpPr>
        <p:spPr>
          <a:xfrm>
            <a:off x="1600200" y="4345339"/>
            <a:ext cx="1470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sz="2400" b="1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baɪt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0FE44-BB62-4F8B-B429-20F2566540A5}"/>
              </a:ext>
            </a:extLst>
          </p:cNvPr>
          <p:cNvSpPr txBox="1"/>
          <p:nvPr/>
        </p:nvSpPr>
        <p:spPr>
          <a:xfrm>
            <a:off x="121754" y="48768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to use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your"/>
              </a:rPr>
              <a:t>your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teeth"/>
              </a:rPr>
              <a:t>teeth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cut"/>
              </a:rPr>
              <a:t>cut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into something or someone</a:t>
            </a:r>
            <a:endParaRPr lang="en-US" i="1" dirty="0"/>
          </a:p>
        </p:txBody>
      </p:sp>
      <p:pic>
        <p:nvPicPr>
          <p:cNvPr id="3074" name="Picture 2" descr="Immunity: Biting Nails Boosts Immune System | Shape">
            <a:extLst>
              <a:ext uri="{FF2B5EF4-FFF2-40B4-BE49-F238E27FC236}">
                <a16:creationId xmlns:a16="http://schemas.microsoft.com/office/drawing/2014/main" id="{F0B279E5-77F3-4F04-B2DC-FAD57E25B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09020"/>
            <a:ext cx="3962400" cy="309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3431B7-4294-4603-98D2-95AD846FD7CA}"/>
              </a:ext>
            </a:extLst>
          </p:cNvPr>
          <p:cNvSpPr txBox="1"/>
          <p:nvPr/>
        </p:nvSpPr>
        <p:spPr>
          <a:xfrm>
            <a:off x="4988169" y="4429633"/>
            <a:ext cx="3612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 bites her fingernails.</a:t>
            </a:r>
          </a:p>
        </p:txBody>
      </p:sp>
    </p:spTree>
    <p:extLst>
      <p:ext uri="{BB962C8B-B14F-4D97-AF65-F5344CB8AC3E}">
        <p14:creationId xmlns:p14="http://schemas.microsoft.com/office/powerpoint/2010/main" val="31811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I only shoot to kill by TheRatter on Newgrounds">
            <a:extLst>
              <a:ext uri="{FF2B5EF4-FFF2-40B4-BE49-F238E27FC236}">
                <a16:creationId xmlns:a16="http://schemas.microsoft.com/office/drawing/2014/main" id="{19BAFC5C-B2BB-4A36-888D-CE10D25C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66" y="1066800"/>
            <a:ext cx="4245684" cy="290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E3E47DE-7A20-439D-B014-9E6DC802C37A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2E8599-D56F-4419-8319-88896AC05FF8}"/>
              </a:ext>
            </a:extLst>
          </p:cNvPr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E04F3-391F-49E0-A3FB-3014C0B4813D}"/>
              </a:ext>
            </a:extLst>
          </p:cNvPr>
          <p:cNvSpPr txBox="1"/>
          <p:nvPr/>
        </p:nvSpPr>
        <p:spPr>
          <a:xfrm>
            <a:off x="1303696" y="4411938"/>
            <a:ext cx="145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DED99-24D6-4EBD-A98B-CA37FD67E918}"/>
              </a:ext>
            </a:extLst>
          </p:cNvPr>
          <p:cNvSpPr txBox="1"/>
          <p:nvPr/>
        </p:nvSpPr>
        <p:spPr>
          <a:xfrm>
            <a:off x="-33300" y="49308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to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cause"/>
              </a:rPr>
              <a:t>cause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someone or something to </a:t>
            </a:r>
            <a:r>
              <a:rPr lang="en-US" b="1" i="1" u="sng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die"/>
              </a:rPr>
              <a:t>die</a:t>
            </a:r>
            <a:endParaRPr lang="en-US" i="1" dirty="0"/>
          </a:p>
        </p:txBody>
      </p:sp>
      <p:pic>
        <p:nvPicPr>
          <p:cNvPr id="4098" name="Picture 2" descr="Smoking Can Kill Mixed Media by Rommel Pascual">
            <a:extLst>
              <a:ext uri="{FF2B5EF4-FFF2-40B4-BE49-F238E27FC236}">
                <a16:creationId xmlns:a16="http://schemas.microsoft.com/office/drawing/2014/main" id="{1BAB80D3-D77A-48D8-8A12-3FE6B10E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143" y="1066800"/>
            <a:ext cx="4463488" cy="298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6F6E71-75B3-4CA9-A439-CF99BD09E885}"/>
              </a:ext>
            </a:extLst>
          </p:cNvPr>
          <p:cNvSpPr txBox="1"/>
          <p:nvPr/>
        </p:nvSpPr>
        <p:spPr>
          <a:xfrm>
            <a:off x="4593578" y="4469221"/>
            <a:ext cx="4245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Smoking can kill</a:t>
            </a:r>
          </a:p>
        </p:txBody>
      </p:sp>
    </p:spTree>
    <p:extLst>
      <p:ext uri="{BB962C8B-B14F-4D97-AF65-F5344CB8AC3E}">
        <p14:creationId xmlns:p14="http://schemas.microsoft.com/office/powerpoint/2010/main" val="96696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Bayesian networks and causality">
            <a:extLst>
              <a:ext uri="{FF2B5EF4-FFF2-40B4-BE49-F238E27FC236}">
                <a16:creationId xmlns:a16="http://schemas.microsoft.com/office/drawing/2014/main" id="{7D8EDB58-147A-49F9-BCAB-436495A2C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" y="1828800"/>
            <a:ext cx="468001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F8905FF-E024-4BAE-AEFC-2F56FCC64F34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C8438D-FE58-4D8D-B7CA-88CB432D7054}"/>
              </a:ext>
            </a:extLst>
          </p:cNvPr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5A680-7CA9-4402-8C8D-15E018C6494A}"/>
              </a:ext>
            </a:extLst>
          </p:cNvPr>
          <p:cNvSpPr txBox="1"/>
          <p:nvPr/>
        </p:nvSpPr>
        <p:spPr>
          <a:xfrm>
            <a:off x="1318195" y="3886200"/>
            <a:ext cx="1213338" cy="528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6F644-683F-4361-A5CE-CA016AFF812C}"/>
              </a:ext>
            </a:extLst>
          </p:cNvPr>
          <p:cNvSpPr txBox="1"/>
          <p:nvPr/>
        </p:nvSpPr>
        <p:spPr>
          <a:xfrm>
            <a:off x="2461195" y="4040087"/>
            <a:ext cx="1051560" cy="372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kɔːz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7DA53-47C7-4DDB-BD34-C0DB997E4038}"/>
              </a:ext>
            </a:extLst>
          </p:cNvPr>
          <p:cNvSpPr txBox="1"/>
          <p:nvPr/>
        </p:nvSpPr>
        <p:spPr>
          <a:xfrm>
            <a:off x="58615" y="4599704"/>
            <a:ext cx="44371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reason"/>
              </a:rPr>
              <a:t>reason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why something,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especially"/>
              </a:rPr>
              <a:t>especially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 </a:t>
            </a:r>
            <a:r>
              <a:rPr lang="en-US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bad"/>
              </a:rPr>
              <a:t>bad</a:t>
            </a:r>
            <a:r>
              <a:rPr lang="en-US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1" u="sng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happens"/>
              </a:rPr>
              <a:t>happens</a:t>
            </a:r>
            <a:endParaRPr lang="en-US" i="1" dirty="0"/>
          </a:p>
        </p:txBody>
      </p:sp>
      <p:pic>
        <p:nvPicPr>
          <p:cNvPr id="5122" name="Picture 2" descr="Systemic Police Brutality and Its Costs in the United States | HRW">
            <a:extLst>
              <a:ext uri="{FF2B5EF4-FFF2-40B4-BE49-F238E27FC236}">
                <a16:creationId xmlns:a16="http://schemas.microsoft.com/office/drawing/2014/main" id="{F33DCE81-0EB3-47B1-AB6A-9F488EB3F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076898"/>
            <a:ext cx="39624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96AB45-586E-429E-943C-A4381951759C}"/>
              </a:ext>
            </a:extLst>
          </p:cNvPr>
          <p:cNvSpPr txBox="1"/>
          <p:nvPr/>
        </p:nvSpPr>
        <p:spPr>
          <a:xfrm>
            <a:off x="4876800" y="4707180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police are still trying to establish the cause of the fire.</a:t>
            </a:r>
          </a:p>
        </p:txBody>
      </p:sp>
    </p:spTree>
    <p:extLst>
      <p:ext uri="{BB962C8B-B14F-4D97-AF65-F5344CB8AC3E}">
        <p14:creationId xmlns:p14="http://schemas.microsoft.com/office/powerpoint/2010/main" val="344834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Why do bees have stingers? - Quora">
            <a:extLst>
              <a:ext uri="{FF2B5EF4-FFF2-40B4-BE49-F238E27FC236}">
                <a16:creationId xmlns:a16="http://schemas.microsoft.com/office/drawing/2014/main" id="{D0A7796F-4054-4BCD-8552-636FE405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4" y="990601"/>
            <a:ext cx="41684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F8905FF-E024-4BAE-AEFC-2F56FCC64F34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C8438D-FE58-4D8D-B7CA-88CB432D7054}"/>
              </a:ext>
            </a:extLst>
          </p:cNvPr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113E7-F4B0-4936-992A-E454FF3CB12B}"/>
              </a:ext>
            </a:extLst>
          </p:cNvPr>
          <p:cNvSpPr txBox="1"/>
          <p:nvPr/>
        </p:nvSpPr>
        <p:spPr>
          <a:xfrm>
            <a:off x="1219200" y="3826931"/>
            <a:ext cx="145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sting</a:t>
            </a:r>
          </a:p>
        </p:txBody>
      </p:sp>
      <p:pic>
        <p:nvPicPr>
          <p:cNvPr id="6146" name="Picture 2" descr="Mark Thornton - “BEE” ware!! I was stung by a wasp on the bridge of my nose  yesterday around noon...at that time a little pain and a little  swollen...not a big deal ...">
            <a:extLst>
              <a:ext uri="{FF2B5EF4-FFF2-40B4-BE49-F238E27FC236}">
                <a16:creationId xmlns:a16="http://schemas.microsoft.com/office/drawing/2014/main" id="{91A0816C-A888-47C3-B36C-BA7B6B19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990600"/>
            <a:ext cx="3352800" cy="31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A180E-1B01-4795-9623-5802666A9032}"/>
              </a:ext>
            </a:extLst>
          </p:cNvPr>
          <p:cNvSpPr txBox="1"/>
          <p:nvPr/>
        </p:nvSpPr>
        <p:spPr>
          <a:xfrm>
            <a:off x="5334000" y="4354343"/>
            <a:ext cx="3657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got stung by a wasp yesterday.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8C21D-C5AD-4B12-B2EE-1AFA4809AE2C}"/>
              </a:ext>
            </a:extLst>
          </p:cNvPr>
          <p:cNvSpPr txBox="1"/>
          <p:nvPr/>
        </p:nvSpPr>
        <p:spPr>
          <a:xfrm>
            <a:off x="44652" y="4350151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If an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insect"/>
              </a:rPr>
              <a:t>insect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plant"/>
              </a:rPr>
              <a:t>plant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or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animal"/>
              </a:rPr>
              <a:t>animal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stings, it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produces"/>
              </a:rPr>
              <a:t>produces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small"/>
              </a:rPr>
              <a:t>small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but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9" tooltip="painful"/>
              </a:rPr>
              <a:t>painful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0" tooltip="injury"/>
              </a:rPr>
              <a:t>injury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usually with a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1" tooltip="poison"/>
              </a:rPr>
              <a:t>poison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by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2" tooltip="brushing"/>
              </a:rPr>
              <a:t>brushing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against the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3" tooltip="skin"/>
              </a:rPr>
              <a:t>skin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 making a very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small"/>
              </a:rPr>
              <a:t>small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4" tooltip="hole"/>
              </a:rPr>
              <a:t>hole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3" tooltip="skin"/>
              </a:rPr>
              <a:t>skin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6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7BABC6A-D399-44CF-89E8-9256D2A6F20D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C4EE77-D7EC-4BF4-A9F4-002E4C981F0E}"/>
              </a:ext>
            </a:extLst>
          </p:cNvPr>
          <p:cNvSpPr txBox="1">
            <a:spLocks/>
          </p:cNvSpPr>
          <p:nvPr/>
        </p:nvSpPr>
        <p:spPr>
          <a:xfrm>
            <a:off x="2485816" y="60325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DA26-0575-4A32-9F7E-5E46253A2CAD}"/>
              </a:ext>
            </a:extLst>
          </p:cNvPr>
          <p:cNvSpPr txBox="1"/>
          <p:nvPr/>
        </p:nvSpPr>
        <p:spPr>
          <a:xfrm>
            <a:off x="2617778" y="2678667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skɔ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ː.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pi.ən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pic>
        <p:nvPicPr>
          <p:cNvPr id="6146" name="Picture 2" descr="Scorpion Venom Could Lead to New Antibiotics - Scientific American">
            <a:extLst>
              <a:ext uri="{FF2B5EF4-FFF2-40B4-BE49-F238E27FC236}">
                <a16:creationId xmlns:a16="http://schemas.microsoft.com/office/drawing/2014/main" id="{87E03BF2-47D5-4CFC-8A09-A6FFF56F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56" y="705945"/>
            <a:ext cx="3395386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909A0-2B48-4191-B73E-222E6B4D9919}"/>
              </a:ext>
            </a:extLst>
          </p:cNvPr>
          <p:cNvSpPr txBox="1"/>
          <p:nvPr/>
        </p:nvSpPr>
        <p:spPr>
          <a:xfrm>
            <a:off x="7278560" y="2577881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kaʊ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pic>
        <p:nvPicPr>
          <p:cNvPr id="6148" name="Picture 4" descr="Dairy cattle - Wikipedia">
            <a:extLst>
              <a:ext uri="{FF2B5EF4-FFF2-40B4-BE49-F238E27FC236}">
                <a16:creationId xmlns:a16="http://schemas.microsoft.com/office/drawing/2014/main" id="{5B2CBE4B-9023-4D70-B454-F856D802E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726965"/>
            <a:ext cx="3569122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ion - Leo Panthera - African Big Five Animals">
            <a:extLst>
              <a:ext uri="{FF2B5EF4-FFF2-40B4-BE49-F238E27FC236}">
                <a16:creationId xmlns:a16="http://schemas.microsoft.com/office/drawing/2014/main" id="{FE04A778-1158-4241-9106-AF2F5DB7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70" y="3749369"/>
            <a:ext cx="3547726" cy="234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36DC12-3456-4946-9446-EA6259B219C0}"/>
              </a:ext>
            </a:extLst>
          </p:cNvPr>
          <p:cNvSpPr txBox="1"/>
          <p:nvPr/>
        </p:nvSpPr>
        <p:spPr>
          <a:xfrm>
            <a:off x="2199163" y="6123959"/>
            <a:ext cx="119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laɪ.ən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8AD01-C04D-4A32-8FE2-A3759C0CDD6A}"/>
              </a:ext>
            </a:extLst>
          </p:cNvPr>
          <p:cNvSpPr txBox="1"/>
          <p:nvPr/>
        </p:nvSpPr>
        <p:spPr>
          <a:xfrm>
            <a:off x="7141926" y="6245311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dɪər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pic>
        <p:nvPicPr>
          <p:cNvPr id="6152" name="Picture 8" descr="Teens Charged in Videotaped Kicking of Wounded Deer – NBC10 Philadelphia">
            <a:extLst>
              <a:ext uri="{FF2B5EF4-FFF2-40B4-BE49-F238E27FC236}">
                <a16:creationId xmlns:a16="http://schemas.microsoft.com/office/drawing/2014/main" id="{ABFB54AA-3B74-45CC-B988-7DA847D7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21669"/>
            <a:ext cx="3569122" cy="226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30C6D7-F53B-4E95-8507-46D601901875}"/>
              </a:ext>
            </a:extLst>
          </p:cNvPr>
          <p:cNvSpPr txBox="1"/>
          <p:nvPr/>
        </p:nvSpPr>
        <p:spPr>
          <a:xfrm>
            <a:off x="1089835" y="2569237"/>
            <a:ext cx="1644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scorpion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F0E02B-1992-4A1B-83F6-F9209D72F87C}"/>
              </a:ext>
            </a:extLst>
          </p:cNvPr>
          <p:cNvSpPr txBox="1"/>
          <p:nvPr/>
        </p:nvSpPr>
        <p:spPr>
          <a:xfrm>
            <a:off x="6409295" y="2501822"/>
            <a:ext cx="1113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BD7F98-9E66-4B9B-A61F-A2FF539BF5E9}"/>
              </a:ext>
            </a:extLst>
          </p:cNvPr>
          <p:cNvSpPr txBox="1"/>
          <p:nvPr/>
        </p:nvSpPr>
        <p:spPr>
          <a:xfrm>
            <a:off x="1594524" y="6039875"/>
            <a:ext cx="893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F44C11-3D33-435D-9586-25996E1B87B5}"/>
              </a:ext>
            </a:extLst>
          </p:cNvPr>
          <p:cNvSpPr txBox="1"/>
          <p:nvPr/>
        </p:nvSpPr>
        <p:spPr>
          <a:xfrm>
            <a:off x="6364378" y="6106180"/>
            <a:ext cx="893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1EC75-E629-415A-BC5A-6C8A78E5E16B}"/>
              </a:ext>
            </a:extLst>
          </p:cNvPr>
          <p:cNvSpPr txBox="1"/>
          <p:nvPr/>
        </p:nvSpPr>
        <p:spPr>
          <a:xfrm>
            <a:off x="1099168" y="3016087"/>
            <a:ext cx="2633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Kill, sting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22901-ED17-4976-BA31-8C6C28EFC6C8}"/>
              </a:ext>
            </a:extLst>
          </p:cNvPr>
          <p:cNvSpPr txBox="1"/>
          <p:nvPr/>
        </p:nvSpPr>
        <p:spPr>
          <a:xfrm>
            <a:off x="6343142" y="3002725"/>
            <a:ext cx="117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87DC8-C83C-4B37-89AC-A3EAFD4E8CA4}"/>
              </a:ext>
            </a:extLst>
          </p:cNvPr>
          <p:cNvSpPr txBox="1"/>
          <p:nvPr/>
        </p:nvSpPr>
        <p:spPr>
          <a:xfrm>
            <a:off x="1528106" y="6367790"/>
            <a:ext cx="2633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attack, kill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28C490-C556-4677-B291-3EA29D0FDB94}"/>
              </a:ext>
            </a:extLst>
          </p:cNvPr>
          <p:cNvSpPr txBox="1"/>
          <p:nvPr/>
        </p:nvSpPr>
        <p:spPr>
          <a:xfrm>
            <a:off x="6343142" y="6390403"/>
            <a:ext cx="117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kick</a:t>
            </a:r>
          </a:p>
        </p:txBody>
      </p:sp>
    </p:spTree>
    <p:extLst>
      <p:ext uri="{BB962C8B-B14F-4D97-AF65-F5344CB8AC3E}">
        <p14:creationId xmlns:p14="http://schemas.microsoft.com/office/powerpoint/2010/main" val="217307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F7D7CE6-DE8E-43A6-9538-14A3F90EB41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2516205-79C5-480F-8356-EC53801B6CBC}"/>
              </a:ext>
            </a:extLst>
          </p:cNvPr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crocodile | Habitat, Description, Teeth, &amp; Facts | Britannica">
            <a:extLst>
              <a:ext uri="{FF2B5EF4-FFF2-40B4-BE49-F238E27FC236}">
                <a16:creationId xmlns:a16="http://schemas.microsoft.com/office/drawing/2014/main" id="{C470E00E-FA46-4DEF-98F3-ABF17036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3" y="577760"/>
            <a:ext cx="3429000" cy="2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kin cream applied to mosquito bites stops viruses infecting mice | New  Scientist">
            <a:extLst>
              <a:ext uri="{FF2B5EF4-FFF2-40B4-BE49-F238E27FC236}">
                <a16:creationId xmlns:a16="http://schemas.microsoft.com/office/drawing/2014/main" id="{E1CA5A2F-FCBD-404B-AF53-00A0541B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30" y="604831"/>
            <a:ext cx="3522133" cy="2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ow Does a Hippo Make Its Own Sunscreen? | HowStuffWorks">
            <a:extLst>
              <a:ext uri="{FF2B5EF4-FFF2-40B4-BE49-F238E27FC236}">
                <a16:creationId xmlns:a16="http://schemas.microsoft.com/office/drawing/2014/main" id="{E77E3CEC-4019-46E4-9C6C-0F0849AD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7" y="3823660"/>
            <a:ext cx="3488267" cy="223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New insights into the shared domestication of water buffalo and cattle">
            <a:extLst>
              <a:ext uri="{FF2B5EF4-FFF2-40B4-BE49-F238E27FC236}">
                <a16:creationId xmlns:a16="http://schemas.microsoft.com/office/drawing/2014/main" id="{8D5784BF-9B76-41D5-B913-B814FFE8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38" y="3823660"/>
            <a:ext cx="3281969" cy="2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04D70-192D-415A-A29C-A5F08EABC78C}"/>
              </a:ext>
            </a:extLst>
          </p:cNvPr>
          <p:cNvSpPr txBox="1"/>
          <p:nvPr/>
        </p:nvSpPr>
        <p:spPr>
          <a:xfrm>
            <a:off x="1953707" y="2913581"/>
            <a:ext cx="158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krɒk.ə.daɪl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99490-F734-476E-82C6-9B1E3F055C99}"/>
              </a:ext>
            </a:extLst>
          </p:cNvPr>
          <p:cNvSpPr txBox="1"/>
          <p:nvPr/>
        </p:nvSpPr>
        <p:spPr>
          <a:xfrm>
            <a:off x="6809141" y="2886805"/>
            <a:ext cx="171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məˈski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ː.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təʊ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BE8B8-D25D-4210-A6D0-2AA39ACF266F}"/>
              </a:ext>
            </a:extLst>
          </p:cNvPr>
          <p:cNvSpPr txBox="1"/>
          <p:nvPr/>
        </p:nvSpPr>
        <p:spPr>
          <a:xfrm>
            <a:off x="1964266" y="6221272"/>
            <a:ext cx="210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hɪp.əˈpɒt.ə.məs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3BB19D-1E29-4A8E-86AD-261E42E94BB4}"/>
              </a:ext>
            </a:extLst>
          </p:cNvPr>
          <p:cNvSpPr txBox="1"/>
          <p:nvPr/>
        </p:nvSpPr>
        <p:spPr>
          <a:xfrm>
            <a:off x="7513671" y="6183154"/>
            <a:ext cx="139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bʌf.ə.ləʊ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A207C-27F5-448E-827D-091E9D60C1E8}"/>
              </a:ext>
            </a:extLst>
          </p:cNvPr>
          <p:cNvSpPr txBox="1"/>
          <p:nvPr/>
        </p:nvSpPr>
        <p:spPr>
          <a:xfrm>
            <a:off x="529644" y="2790170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crocodile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24F81-0210-43AF-ACE1-F203BDD53BEF}"/>
              </a:ext>
            </a:extLst>
          </p:cNvPr>
          <p:cNvSpPr txBox="1"/>
          <p:nvPr/>
        </p:nvSpPr>
        <p:spPr>
          <a:xfrm>
            <a:off x="5334278" y="2774367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mosquito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799BE5-22B6-4FA3-B317-C36F82202D74}"/>
              </a:ext>
            </a:extLst>
          </p:cNvPr>
          <p:cNvSpPr txBox="1"/>
          <p:nvPr/>
        </p:nvSpPr>
        <p:spPr>
          <a:xfrm>
            <a:off x="528257" y="6079469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hippo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0BD25-79A4-4F6B-8B1F-53A4E3FA4CA7}"/>
              </a:ext>
            </a:extLst>
          </p:cNvPr>
          <p:cNvSpPr txBox="1"/>
          <p:nvPr/>
        </p:nvSpPr>
        <p:spPr>
          <a:xfrm>
            <a:off x="5937208" y="6079469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buffalo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55DDC8-DDAA-4093-AF26-AAA08C88C788}"/>
              </a:ext>
            </a:extLst>
          </p:cNvPr>
          <p:cNvSpPr txBox="1"/>
          <p:nvPr/>
        </p:nvSpPr>
        <p:spPr>
          <a:xfrm>
            <a:off x="566531" y="3231199"/>
            <a:ext cx="2633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Kill, bite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1AA8A4-4C9B-43B2-A808-F427C75B55FE}"/>
              </a:ext>
            </a:extLst>
          </p:cNvPr>
          <p:cNvSpPr txBox="1"/>
          <p:nvPr/>
        </p:nvSpPr>
        <p:spPr>
          <a:xfrm>
            <a:off x="5290078" y="3200035"/>
            <a:ext cx="3432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Bite, cause (malaria)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2CAB2-8690-4409-89D2-F8A8C567FECE}"/>
              </a:ext>
            </a:extLst>
          </p:cNvPr>
          <p:cNvSpPr txBox="1"/>
          <p:nvPr/>
        </p:nvSpPr>
        <p:spPr>
          <a:xfrm>
            <a:off x="527008" y="6405938"/>
            <a:ext cx="1301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87C4DE-87BD-4930-A678-A99C31E44B31}"/>
              </a:ext>
            </a:extLst>
          </p:cNvPr>
          <p:cNvSpPr txBox="1"/>
          <p:nvPr/>
        </p:nvSpPr>
        <p:spPr>
          <a:xfrm>
            <a:off x="5937208" y="6401518"/>
            <a:ext cx="1301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Kick</a:t>
            </a:r>
          </a:p>
        </p:txBody>
      </p:sp>
    </p:spTree>
    <p:extLst>
      <p:ext uri="{BB962C8B-B14F-4D97-AF65-F5344CB8AC3E}">
        <p14:creationId xmlns:p14="http://schemas.microsoft.com/office/powerpoint/2010/main" val="415122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thal snakes including cobras and vipers are being sold at UK pet shops  due to a legal loophole | Daily Mail Online">
            <a:extLst>
              <a:ext uri="{FF2B5EF4-FFF2-40B4-BE49-F238E27FC236}">
                <a16:creationId xmlns:a16="http://schemas.microsoft.com/office/drawing/2014/main" id="{DE038362-6999-414B-9A01-9F2D58442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4" y="541019"/>
            <a:ext cx="4033313" cy="242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E6DBCD-44FC-4E82-8685-4C3A97F6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173" y="502386"/>
            <a:ext cx="3900996" cy="246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 gigantic trek: what it takes to move 200 elephants 1500 km">
            <a:extLst>
              <a:ext uri="{FF2B5EF4-FFF2-40B4-BE49-F238E27FC236}">
                <a16:creationId xmlns:a16="http://schemas.microsoft.com/office/drawing/2014/main" id="{18969DC4-3F89-44C7-9DA6-0DA7458D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84332"/>
            <a:ext cx="3800761" cy="22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Jellyfish - Wikipedia">
            <a:extLst>
              <a:ext uri="{FF2B5EF4-FFF2-40B4-BE49-F238E27FC236}">
                <a16:creationId xmlns:a16="http://schemas.microsoft.com/office/drawing/2014/main" id="{2E17D4D2-D9D3-4D11-BCA1-6A564F4E7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05" y="3884332"/>
            <a:ext cx="3800761" cy="225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C5C4C5-E023-4483-B034-439ED5642AA2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4D520E7-DE1B-42D4-A21A-02CF8512EDBD}"/>
              </a:ext>
            </a:extLst>
          </p:cNvPr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202BD-24D8-4D73-8284-51B63D788D30}"/>
              </a:ext>
            </a:extLst>
          </p:cNvPr>
          <p:cNvSpPr txBox="1"/>
          <p:nvPr/>
        </p:nvSpPr>
        <p:spPr>
          <a:xfrm>
            <a:off x="2437324" y="3001422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sneɪk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7CB73-1F6F-4135-A689-AF7273F2D475}"/>
              </a:ext>
            </a:extLst>
          </p:cNvPr>
          <p:cNvSpPr txBox="1"/>
          <p:nvPr/>
        </p:nvSpPr>
        <p:spPr>
          <a:xfrm>
            <a:off x="7055610" y="3004898"/>
            <a:ext cx="651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/biː/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40F7D-C163-45BB-A2B0-67D28855375A}"/>
              </a:ext>
            </a:extLst>
          </p:cNvPr>
          <p:cNvSpPr txBox="1"/>
          <p:nvPr/>
        </p:nvSpPr>
        <p:spPr>
          <a:xfrm>
            <a:off x="2719597" y="6180207"/>
            <a:ext cx="152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el.ɪ.fənt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F76AE7-309E-433D-B362-762C2969EBE3}"/>
              </a:ext>
            </a:extLst>
          </p:cNvPr>
          <p:cNvSpPr txBox="1"/>
          <p:nvPr/>
        </p:nvSpPr>
        <p:spPr>
          <a:xfrm>
            <a:off x="7432503" y="6160108"/>
            <a:ext cx="152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dʒel.i.fɪʃ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7BC64B-32EA-4EE5-9A08-9B0D70AFB852}"/>
              </a:ext>
            </a:extLst>
          </p:cNvPr>
          <p:cNvSpPr txBox="1"/>
          <p:nvPr/>
        </p:nvSpPr>
        <p:spPr>
          <a:xfrm>
            <a:off x="1467686" y="2884681"/>
            <a:ext cx="1119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6CA1B-549E-446D-B85F-6D1C30209E97}"/>
              </a:ext>
            </a:extLst>
          </p:cNvPr>
          <p:cNvSpPr txBox="1"/>
          <p:nvPr/>
        </p:nvSpPr>
        <p:spPr>
          <a:xfrm>
            <a:off x="6424404" y="2889318"/>
            <a:ext cx="879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A725E-B665-4F78-A813-B4A5E78BE726}"/>
              </a:ext>
            </a:extLst>
          </p:cNvPr>
          <p:cNvSpPr txBox="1"/>
          <p:nvPr/>
        </p:nvSpPr>
        <p:spPr>
          <a:xfrm>
            <a:off x="908200" y="6083164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elephant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8506A4-5B3B-442E-B008-3C0EE6E16CE8}"/>
              </a:ext>
            </a:extLst>
          </p:cNvPr>
          <p:cNvSpPr txBox="1"/>
          <p:nvPr/>
        </p:nvSpPr>
        <p:spPr>
          <a:xfrm>
            <a:off x="5995614" y="6083164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jellyfish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F97506-240D-40D5-9A36-3A6E879AB9E6}"/>
              </a:ext>
            </a:extLst>
          </p:cNvPr>
          <p:cNvSpPr txBox="1"/>
          <p:nvPr/>
        </p:nvSpPr>
        <p:spPr>
          <a:xfrm>
            <a:off x="1552528" y="3264069"/>
            <a:ext cx="116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4ED542-CE58-4BA1-B024-3EE636414943}"/>
              </a:ext>
            </a:extLst>
          </p:cNvPr>
          <p:cNvSpPr txBox="1"/>
          <p:nvPr/>
        </p:nvSpPr>
        <p:spPr>
          <a:xfrm>
            <a:off x="6337006" y="3316728"/>
            <a:ext cx="116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73AAFB-5B63-42CA-BDEC-64F11E9D9F3B}"/>
              </a:ext>
            </a:extLst>
          </p:cNvPr>
          <p:cNvSpPr txBox="1"/>
          <p:nvPr/>
        </p:nvSpPr>
        <p:spPr>
          <a:xfrm>
            <a:off x="908200" y="6409388"/>
            <a:ext cx="116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988E5B-020E-45D0-979E-E4EC029483CF}"/>
              </a:ext>
            </a:extLst>
          </p:cNvPr>
          <p:cNvSpPr txBox="1"/>
          <p:nvPr/>
        </p:nvSpPr>
        <p:spPr>
          <a:xfrm>
            <a:off x="5995614" y="6409274"/>
            <a:ext cx="116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sting</a:t>
            </a:r>
          </a:p>
        </p:txBody>
      </p:sp>
    </p:spTree>
    <p:extLst>
      <p:ext uri="{BB962C8B-B14F-4D97-AF65-F5344CB8AC3E}">
        <p14:creationId xmlns:p14="http://schemas.microsoft.com/office/powerpoint/2010/main" val="364320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89" y="627153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Talk about the animals using the verbs given.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100" y="10675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attack 		bite		cause		disease	</a:t>
            </a:r>
          </a:p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	kick 			kill		sting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26540"/>
            <a:ext cx="8534400" cy="459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5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60876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UNIT 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9400" y="304800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DANGER</a:t>
            </a:r>
          </a:p>
        </p:txBody>
      </p:sp>
      <p:sp>
        <p:nvSpPr>
          <p:cNvPr id="3" name="AutoShape 2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6" descr="Warning Caution Metal Sign Plaque Vintage Funny Tin Sign Wall Decor for Bar  Pub Club Man Cave Sign Bar Pub Home Wall|Plaques &amp; Signs| - AliEx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74241"/>
            <a:ext cx="6476999" cy="547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844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9144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1. Which of these animals are dangerous? Why? What could they do to you?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279963"/>
            <a:ext cx="3200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DISCUSS THE QUESTIONS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1300" y="1725494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2. Which animals aren’t dangerous? Why not?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000" y="2286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3. Which animal do you think is the most / least dangerous?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0" y="2895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4. Which of these animals do you think have you seen in real life?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4000" y="3810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5. Do you like or dislike any of them?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1" y="4419600"/>
            <a:ext cx="898663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746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7620000" cy="444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5" y="1274164"/>
            <a:ext cx="8686800" cy="474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Track 03">
            <a:hlinkClick r:id="" action="ppaction://media"/>
            <a:extLst>
              <a:ext uri="{FF2B5EF4-FFF2-40B4-BE49-F238E27FC236}">
                <a16:creationId xmlns:a16="http://schemas.microsoft.com/office/drawing/2014/main" id="{A2BCCD9D-6DA9-4252-B6AB-37EDF6CFFD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77426" y="179986"/>
            <a:ext cx="609600" cy="6096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D29D6-ED7A-42FE-B437-F81A4EBE0277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0CE3AB7-0D53-4D4C-A299-08848656DFCF}"/>
              </a:ext>
            </a:extLst>
          </p:cNvPr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1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6108"/>
            <a:ext cx="8839200" cy="633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6096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4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772711" y="5746417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Lions are a little smaller than cows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B84CC-27C9-4038-8FBA-E01F6EF0EE6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116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ion - Leo Panthera - African Big Five Animals">
            <a:extLst>
              <a:ext uri="{FF2B5EF4-FFF2-40B4-BE49-F238E27FC236}">
                <a16:creationId xmlns:a16="http://schemas.microsoft.com/office/drawing/2014/main" id="{FC3AB07F-4EA7-4896-B213-F6058E67E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9" y="2088512"/>
            <a:ext cx="3928906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2 Things You Didn't Know About Cows">
            <a:extLst>
              <a:ext uri="{FF2B5EF4-FFF2-40B4-BE49-F238E27FC236}">
                <a16:creationId xmlns:a16="http://schemas.microsoft.com/office/drawing/2014/main" id="{4B49218E-CE69-435E-873E-1C3B5593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094" y="2070927"/>
            <a:ext cx="3928906" cy="26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4130560" y="3119634"/>
            <a:ext cx="120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1D796-1878-427D-9DD1-07F800B8355C}"/>
              </a:ext>
            </a:extLst>
          </p:cNvPr>
          <p:cNvSpPr txBox="1"/>
          <p:nvPr/>
        </p:nvSpPr>
        <p:spPr>
          <a:xfrm>
            <a:off x="533400" y="5016227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Lions / a little / 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cows</a:t>
            </a:r>
          </a:p>
        </p:txBody>
      </p:sp>
    </p:spTree>
    <p:extLst>
      <p:ext uri="{BB962C8B-B14F-4D97-AF65-F5344CB8AC3E}">
        <p14:creationId xmlns:p14="http://schemas.microsoft.com/office/powerpoint/2010/main" val="21134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B84CC-27C9-4038-8FBA-E01F6EF0EE6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116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4430519" y="3200400"/>
            <a:ext cx="1115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</a:p>
          <a:p>
            <a:pPr algn="ctr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685800" y="5093938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Hippos / a lot / bigger / deer</a:t>
            </a:r>
          </a:p>
        </p:txBody>
      </p:sp>
      <p:pic>
        <p:nvPicPr>
          <p:cNvPr id="4098" name="Picture 2" descr="How Does a Hippo Make Its Own Sunscreen? | HowStuffWorks">
            <a:extLst>
              <a:ext uri="{FF2B5EF4-FFF2-40B4-BE49-F238E27FC236}">
                <a16:creationId xmlns:a16="http://schemas.microsoft.com/office/drawing/2014/main" id="{000F0B6D-E663-46BB-A840-66150C2A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3" y="1764062"/>
            <a:ext cx="4097867" cy="30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r | Characteristics, Species, &amp; Facts | Britannica">
            <a:extLst>
              <a:ext uri="{FF2B5EF4-FFF2-40B4-BE49-F238E27FC236}">
                <a16:creationId xmlns:a16="http://schemas.microsoft.com/office/drawing/2014/main" id="{4F6D1912-741E-4A13-9872-28159F44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658" y="1764062"/>
            <a:ext cx="2977141" cy="30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0C9615-7CD4-4F74-8BC4-5DC07A846892}"/>
              </a:ext>
            </a:extLst>
          </p:cNvPr>
          <p:cNvSpPr txBox="1"/>
          <p:nvPr/>
        </p:nvSpPr>
        <p:spPr>
          <a:xfrm>
            <a:off x="685800" y="6016899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Hippos are a lot bigger than deer</a:t>
            </a:r>
          </a:p>
        </p:txBody>
      </p:sp>
    </p:spTree>
    <p:extLst>
      <p:ext uri="{BB962C8B-B14F-4D97-AF65-F5344CB8AC3E}">
        <p14:creationId xmlns:p14="http://schemas.microsoft.com/office/powerpoint/2010/main" val="105952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B84CC-27C9-4038-8FBA-E01F6EF0EE6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116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3962400" y="3119634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169332" y="5059994"/>
            <a:ext cx="10287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Elephants are a little more intelligent than jellyfish</a:t>
            </a:r>
          </a:p>
        </p:txBody>
      </p:sp>
      <p:pic>
        <p:nvPicPr>
          <p:cNvPr id="3074" name="Picture 2" descr="A gigantic trek: what it takes to move 200 elephants 1500 km">
            <a:extLst>
              <a:ext uri="{FF2B5EF4-FFF2-40B4-BE49-F238E27FC236}">
                <a16:creationId xmlns:a16="http://schemas.microsoft.com/office/drawing/2014/main" id="{935B50B6-E51E-4757-978F-01FEE9203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2" y="1710375"/>
            <a:ext cx="3793067" cy="254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ellyfish - Wikipedia">
            <a:extLst>
              <a:ext uri="{FF2B5EF4-FFF2-40B4-BE49-F238E27FC236}">
                <a16:creationId xmlns:a16="http://schemas.microsoft.com/office/drawing/2014/main" id="{3027F3FF-0142-4BD9-A8ED-2BCC6F502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51" y="1701631"/>
            <a:ext cx="3399120" cy="24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248C4-2AB7-42C8-9D76-69C32EF600F5}"/>
              </a:ext>
            </a:extLst>
          </p:cNvPr>
          <p:cNvSpPr txBox="1"/>
          <p:nvPr/>
        </p:nvSpPr>
        <p:spPr>
          <a:xfrm>
            <a:off x="169332" y="4445304"/>
            <a:ext cx="10287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Elephants / a little / intelligent / jellyfish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7F38E-4757-43A2-AB99-688C07070CA9}"/>
              </a:ext>
            </a:extLst>
          </p:cNvPr>
          <p:cNvSpPr txBox="1"/>
          <p:nvPr/>
        </p:nvSpPr>
        <p:spPr>
          <a:xfrm>
            <a:off x="169332" y="5707458"/>
            <a:ext cx="10287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Jellyfish are a little less intelligent than elephants.</a:t>
            </a:r>
          </a:p>
        </p:txBody>
      </p:sp>
    </p:spTree>
    <p:extLst>
      <p:ext uri="{BB962C8B-B14F-4D97-AF65-F5344CB8AC3E}">
        <p14:creationId xmlns:p14="http://schemas.microsoft.com/office/powerpoint/2010/main" val="150902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B84CC-27C9-4038-8FBA-E01F6EF0EE6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116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4014090" y="3167390"/>
            <a:ext cx="177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-19526" y="6006797"/>
            <a:ext cx="106750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Scorpions are a lot less dangerous than mosquitoes</a:t>
            </a:r>
          </a:p>
        </p:txBody>
      </p:sp>
      <p:pic>
        <p:nvPicPr>
          <p:cNvPr id="2050" name="Picture 2" descr="Scorpion Venom Could Lead to New Antibiotics - Scientific American">
            <a:extLst>
              <a:ext uri="{FF2B5EF4-FFF2-40B4-BE49-F238E27FC236}">
                <a16:creationId xmlns:a16="http://schemas.microsoft.com/office/drawing/2014/main" id="{4C3A1A9B-2BE7-4DFB-BF33-D4CDDA41D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4" y="1923092"/>
            <a:ext cx="4205589" cy="30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kin cream applied to mosquito bites stops viruses infecting mice | New  Scientist">
            <a:extLst>
              <a:ext uri="{FF2B5EF4-FFF2-40B4-BE49-F238E27FC236}">
                <a16:creationId xmlns:a16="http://schemas.microsoft.com/office/drawing/2014/main" id="{45FF140D-BC45-48F4-8978-BCA5A17E0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802" y="2095499"/>
            <a:ext cx="35433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3EAEAF-3FE4-4D00-A3EB-BF8F2D680F93}"/>
              </a:ext>
            </a:extLst>
          </p:cNvPr>
          <p:cNvSpPr txBox="1"/>
          <p:nvPr/>
        </p:nvSpPr>
        <p:spPr>
          <a:xfrm>
            <a:off x="0" y="5001298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Scorpions / a lot / dangerous / mosquitoes</a:t>
            </a:r>
          </a:p>
        </p:txBody>
      </p:sp>
    </p:spTree>
    <p:extLst>
      <p:ext uri="{BB962C8B-B14F-4D97-AF65-F5344CB8AC3E}">
        <p14:creationId xmlns:p14="http://schemas.microsoft.com/office/powerpoint/2010/main" val="262697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20557" y="41957"/>
            <a:ext cx="3391722" cy="7155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350" b="1" dirty="0">
                <a:solidFill>
                  <a:srgbClr val="FF0000"/>
                </a:solidFill>
                <a:latin typeface="Century Gothic" panose="020B0502020202020204"/>
              </a:rPr>
              <a:t>GRAMMAR</a:t>
            </a:r>
          </a:p>
          <a:p>
            <a:pPr lvl="0" algn="ctr">
              <a:defRPr/>
            </a:pPr>
            <a:r>
              <a:rPr lang="en-GB" sz="1350" b="1" dirty="0">
                <a:latin typeface="Century Gothic" panose="020B0502020202020204"/>
              </a:rPr>
              <a:t>Comparison: a little (more) / a lot (less)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8" y="36897"/>
            <a:ext cx="3049089" cy="7155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350" b="1" u="sng" dirty="0">
                <a:solidFill>
                  <a:srgbClr val="FF0000"/>
                </a:solidFill>
                <a:latin typeface="Century Gothic" panose="020B0502020202020204"/>
              </a:rPr>
              <a:t>Unit 7</a:t>
            </a:r>
            <a:r>
              <a:rPr lang="en-GB" sz="1350" b="1" dirty="0">
                <a:solidFill>
                  <a:srgbClr val="FF0000"/>
                </a:solidFill>
                <a:latin typeface="Century Gothic" panose="020B0502020202020204"/>
              </a:rPr>
              <a:t>: </a:t>
            </a:r>
            <a:r>
              <a:rPr lang="en-GB" sz="1350" b="1" dirty="0">
                <a:solidFill>
                  <a:srgbClr val="3333FF"/>
                </a:solidFill>
                <a:latin typeface="Arial Rounded MT Bold" panose="020F0704030504030204" pitchFamily="34" charset="0"/>
              </a:rPr>
              <a:t>DANGER</a:t>
            </a:r>
          </a:p>
          <a:p>
            <a:pPr lvl="0" algn="ctr">
              <a:defRPr/>
            </a:pPr>
            <a:r>
              <a:rPr lang="en-GB" sz="1350" b="1" dirty="0">
                <a:solidFill>
                  <a:srgbClr val="3333FF"/>
                </a:solidFill>
                <a:latin typeface="Arial Rounded MT Bold" panose="020F0704030504030204" pitchFamily="34" charset="0"/>
              </a:rPr>
              <a:t>Lesson 1: What’s more dangerous?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970769"/>
            <a:ext cx="8876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en-GB" sz="2700" b="1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much, a lot, far, a bit, a little, slightly </a:t>
            </a:r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en-GB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adjective or adverb to emphasise the degree of comparison.</a:t>
            </a:r>
            <a:r>
              <a:rPr lang="en-GB" sz="2700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18313"/>
              </p:ext>
            </p:extLst>
          </p:nvPr>
        </p:nvGraphicFramePr>
        <p:xfrm>
          <a:off x="152400" y="2132314"/>
          <a:ext cx="8723686" cy="44970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03859">
                  <a:extLst>
                    <a:ext uri="{9D8B030D-6E8A-4147-A177-3AD203B41FA5}">
                      <a16:colId xmlns:a16="http://schemas.microsoft.com/office/drawing/2014/main" val="1376293583"/>
                    </a:ext>
                  </a:extLst>
                </a:gridCol>
                <a:gridCol w="2719827">
                  <a:extLst>
                    <a:ext uri="{9D8B030D-6E8A-4147-A177-3AD203B41FA5}">
                      <a16:colId xmlns:a16="http://schemas.microsoft.com/office/drawing/2014/main" val="4076232802"/>
                    </a:ext>
                  </a:extLst>
                </a:gridCol>
              </a:tblGrid>
              <a:tr h="102874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Bookman Old Style" panose="02050604050505020204" pitchFamily="18" charset="0"/>
                        </a:rPr>
                        <a:t>Quantifiers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Bookman Old Style" panose="02050604050505020204" pitchFamily="18" charset="0"/>
                        </a:rPr>
                        <a:t>Size of differences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6361121"/>
                  </a:ext>
                </a:extLst>
              </a:tr>
              <a:tr h="1499029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rgbClr val="3333FF"/>
                          </a:solidFill>
                          <a:latin typeface="Bookman Old Style" panose="02050604050505020204" pitchFamily="18" charset="0"/>
                        </a:rPr>
                        <a:t>much/far</a:t>
                      </a:r>
                      <a:r>
                        <a:rPr lang="en-GB" sz="2400" baseline="0" dirty="0">
                          <a:solidFill>
                            <a:srgbClr val="3333FF"/>
                          </a:solidFill>
                          <a:latin typeface="Bookman Old Style" panose="02050604050505020204" pitchFamily="18" charset="0"/>
                        </a:rPr>
                        <a:t>/a lot </a:t>
                      </a:r>
                    </a:p>
                    <a:p>
                      <a:pPr algn="ctr"/>
                      <a:r>
                        <a:rPr lang="en-GB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(Much</a:t>
                      </a: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is more formal than </a:t>
                      </a:r>
                      <a:r>
                        <a:rPr lang="en-GB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lot</a:t>
                      </a: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.)</a:t>
                      </a:r>
                      <a:endParaRPr lang="en-GB" sz="2400" baseline="0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2400" b="1" u="sng" baseline="0" dirty="0">
                          <a:solidFill>
                            <a:srgbClr val="FF3399"/>
                          </a:solidFill>
                          <a:latin typeface="Bookman Old Style" panose="02050604050505020204" pitchFamily="18" charset="0"/>
                        </a:rPr>
                        <a:t>Ex</a:t>
                      </a:r>
                      <a:r>
                        <a:rPr lang="en-GB" sz="2400" baseline="0" dirty="0">
                          <a:solidFill>
                            <a:srgbClr val="FF3399"/>
                          </a:solidFill>
                          <a:latin typeface="Bookman Old Style" panose="02050604050505020204" pitchFamily="18" charset="0"/>
                        </a:rPr>
                        <a:t>: Lemon is much sourer than a lime. </a:t>
                      </a:r>
                      <a:endParaRPr lang="en-GB" sz="2400" dirty="0">
                        <a:solidFill>
                          <a:srgbClr val="FF3399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Bookman Old Style" panose="02050604050505020204" pitchFamily="18" charset="0"/>
                        </a:rPr>
                        <a:t>Large differences 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66592248"/>
                  </a:ext>
                </a:extLst>
              </a:tr>
              <a:tr h="1969312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Bookman Old Style" panose="02050604050505020204" pitchFamily="18" charset="0"/>
                        </a:rPr>
                        <a:t> </a:t>
                      </a:r>
                      <a:r>
                        <a:rPr lang="en-GB" sz="2400" dirty="0">
                          <a:solidFill>
                            <a:srgbClr val="3333FF"/>
                          </a:solidFill>
                          <a:latin typeface="Bookman Old Style" panose="02050604050505020204" pitchFamily="18" charset="0"/>
                        </a:rPr>
                        <a:t>slightly/a little/a bit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(A little</a:t>
                      </a: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is more formal than </a:t>
                      </a:r>
                      <a:r>
                        <a:rPr lang="en-GB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bit</a:t>
                      </a: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.)</a:t>
                      </a:r>
                    </a:p>
                    <a:p>
                      <a:r>
                        <a:rPr lang="en-GB" sz="2400" b="1" u="sng" dirty="0">
                          <a:solidFill>
                            <a:srgbClr val="FF3399"/>
                          </a:solidFill>
                          <a:latin typeface="Bookman Old Style" panose="02050604050505020204" pitchFamily="18" charset="0"/>
                        </a:rPr>
                        <a:t>Ex</a:t>
                      </a:r>
                      <a:r>
                        <a:rPr lang="en-GB" sz="2400" dirty="0">
                          <a:solidFill>
                            <a:srgbClr val="FF3399"/>
                          </a:solidFill>
                          <a:latin typeface="Bookman Old Style" panose="02050604050505020204" pitchFamily="18" charset="0"/>
                        </a:rPr>
                        <a:t>: Orange is slightly juicier</a:t>
                      </a:r>
                      <a:r>
                        <a:rPr lang="en-GB" sz="2400" baseline="0" dirty="0">
                          <a:solidFill>
                            <a:srgbClr val="FF3399"/>
                          </a:solidFill>
                          <a:latin typeface="Bookman Old Style" panose="02050604050505020204" pitchFamily="18" charset="0"/>
                        </a:rPr>
                        <a:t> than a watermelon. </a:t>
                      </a:r>
                      <a:endParaRPr lang="en-GB" sz="2400" dirty="0">
                        <a:solidFill>
                          <a:srgbClr val="FF3399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Bookman Old Style" panose="02050604050505020204" pitchFamily="18" charset="0"/>
                        </a:rPr>
                        <a:t>Small differences 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78518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983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25392" y="880262"/>
            <a:ext cx="3391722" cy="7155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350" b="1" dirty="0">
                <a:solidFill>
                  <a:srgbClr val="FF0000"/>
                </a:solidFill>
                <a:latin typeface="Century Gothic" panose="020B0502020202020204"/>
              </a:rPr>
              <a:t>GRAMMAR</a:t>
            </a:r>
          </a:p>
          <a:p>
            <a:pPr lvl="0" algn="ctr">
              <a:defRPr/>
            </a:pPr>
            <a:r>
              <a:rPr lang="en-GB" sz="1350" b="1" dirty="0">
                <a:latin typeface="Century Gothic" panose="020B0502020202020204"/>
              </a:rPr>
              <a:t>Comparison: a little (more) / a lot (less)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481" y="887752"/>
            <a:ext cx="3049089" cy="7155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350" b="1" u="sng" dirty="0">
                <a:solidFill>
                  <a:srgbClr val="FF0000"/>
                </a:solidFill>
                <a:latin typeface="Century Gothic" panose="020B0502020202020204"/>
              </a:rPr>
              <a:t>Unit 7</a:t>
            </a:r>
            <a:r>
              <a:rPr lang="en-GB" sz="1350" b="1" dirty="0">
                <a:solidFill>
                  <a:srgbClr val="FF0000"/>
                </a:solidFill>
                <a:latin typeface="Century Gothic" panose="020B0502020202020204"/>
              </a:rPr>
              <a:t>: </a:t>
            </a:r>
            <a:r>
              <a:rPr lang="en-GB" sz="1350" b="1" dirty="0">
                <a:solidFill>
                  <a:srgbClr val="3333FF"/>
                </a:solidFill>
                <a:latin typeface="Arial Rounded MT Bold" panose="020F0704030504030204" pitchFamily="34" charset="0"/>
              </a:rPr>
              <a:t>DANGER</a:t>
            </a:r>
          </a:p>
          <a:p>
            <a:pPr lvl="0" algn="ctr">
              <a:defRPr/>
            </a:pPr>
            <a:r>
              <a:rPr lang="en-GB" sz="1350" b="1" dirty="0">
                <a:solidFill>
                  <a:srgbClr val="3333FF"/>
                </a:solidFill>
                <a:latin typeface="Arial Rounded MT Bold" panose="020F0704030504030204" pitchFamily="34" charset="0"/>
              </a:rPr>
              <a:t>Lesson 1: What’s more dangerous?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956" y="2212482"/>
            <a:ext cx="8876087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His car is </a:t>
            </a:r>
            <a:r>
              <a:rPr lang="en-GB" sz="255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</a:t>
            </a:r>
            <a:r>
              <a:rPr lang="en-GB" sz="255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5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yours. </a:t>
            </a:r>
          </a:p>
          <a:p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Jim’s watch is </a:t>
            </a:r>
            <a:r>
              <a:rPr lang="en-GB" sz="255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slightly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5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expensive 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mine. </a:t>
            </a:r>
          </a:p>
          <a:p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 watermelon is </a:t>
            </a:r>
            <a:r>
              <a:rPr lang="en-GB" sz="255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5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sweeter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a lemon. </a:t>
            </a:r>
          </a:p>
          <a:p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Alice’s bag is </a:t>
            </a:r>
            <a:r>
              <a:rPr lang="en-GB" sz="255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slightly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5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heavier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Angele’s one.</a:t>
            </a:r>
          </a:p>
          <a:p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She began to speak </a:t>
            </a:r>
            <a:r>
              <a:rPr lang="en-GB" sz="255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bit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55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 quickly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Alison studies </a:t>
            </a:r>
            <a:r>
              <a:rPr lang="en-GB" sz="255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lot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5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harder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her sister.</a:t>
            </a:r>
          </a:p>
          <a:p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Sam drives </a:t>
            </a:r>
            <a:r>
              <a:rPr lang="en-GB" sz="255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little (bit)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55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carefully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than Tom.</a:t>
            </a:r>
          </a:p>
          <a:p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I work </a:t>
            </a:r>
            <a:r>
              <a:rPr lang="en-GB" sz="255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lot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5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effectively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when I have a good night's sleep. 9. Does your new stereo play music </a:t>
            </a:r>
            <a:r>
              <a:rPr lang="en-GB" sz="255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5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loudly </a:t>
            </a:r>
            <a:r>
              <a:rPr lang="en-GB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your old one did?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627" y="1473161"/>
            <a:ext cx="9007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  <a:latin typeface="Cormorant Infant Medium" panose="00000600000000000000" pitchFamily="2" charset="0"/>
              </a:rPr>
              <a:t>Underline the comparative form of the adjective or adverbs in each sentence below.   </a:t>
            </a:r>
          </a:p>
        </p:txBody>
      </p:sp>
    </p:spTree>
    <p:extLst>
      <p:ext uri="{BB962C8B-B14F-4D97-AF65-F5344CB8AC3E}">
        <p14:creationId xmlns:p14="http://schemas.microsoft.com/office/powerpoint/2010/main" val="65912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169333" y="6350"/>
            <a:ext cx="2116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 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8288338" cy="421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89" y="1600200"/>
            <a:ext cx="8357611" cy="47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20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75" y="1600200"/>
            <a:ext cx="8864472" cy="313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dangers, animals, fears and phobias. </a:t>
            </a:r>
          </a:p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comparison,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 and phobias. </a:t>
            </a:r>
          </a:p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giving yourself time to think.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310138"/>
            <a:ext cx="362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CONTENTS </a:t>
            </a:r>
          </a:p>
        </p:txBody>
      </p:sp>
      <p:sp>
        <p:nvSpPr>
          <p:cNvPr id="4" name="AutoShape 2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ngerous Signs Warnings Logo Skateboard Laptop Sticker Decal A4 Size | eBa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9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B84CC-27C9-4038-8FBA-E01F6EF0EE6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39454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3962400" y="3167390"/>
            <a:ext cx="177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685800" y="5093938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whales …………… dolphins</a:t>
            </a:r>
          </a:p>
        </p:txBody>
      </p:sp>
      <p:pic>
        <p:nvPicPr>
          <p:cNvPr id="12290" name="Picture 2" descr="whale | Definition, Types, &amp; Facts | Britannica">
            <a:extLst>
              <a:ext uri="{FF2B5EF4-FFF2-40B4-BE49-F238E27FC236}">
                <a16:creationId xmlns:a16="http://schemas.microsoft.com/office/drawing/2014/main" id="{37587E73-7A12-4B24-B14B-B62004C54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" y="2057400"/>
            <a:ext cx="4181622" cy="274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earning About Dolphins for Homeschoolers">
            <a:extLst>
              <a:ext uri="{FF2B5EF4-FFF2-40B4-BE49-F238E27FC236}">
                <a16:creationId xmlns:a16="http://schemas.microsoft.com/office/drawing/2014/main" id="{EE14C61A-56EE-4B12-BCAB-8DA77B9AB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02" y="2057400"/>
            <a:ext cx="3782797" cy="274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B84CC-27C9-4038-8FBA-E01F6EF0EE6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116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3556890" y="3260095"/>
            <a:ext cx="177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685800" y="5093938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Elephants …………………hippos. </a:t>
            </a:r>
          </a:p>
        </p:txBody>
      </p:sp>
      <p:pic>
        <p:nvPicPr>
          <p:cNvPr id="11270" name="Picture 6" descr="A gigantic trek: what it takes to move 200 elephants 1500 km">
            <a:extLst>
              <a:ext uri="{FF2B5EF4-FFF2-40B4-BE49-F238E27FC236}">
                <a16:creationId xmlns:a16="http://schemas.microsoft.com/office/drawing/2014/main" id="{680AF143-61E1-47C7-8DC3-00A98E3C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" y="2129782"/>
            <a:ext cx="3720860" cy="259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ow Does a Hippo Make Its Own Sunscreen? | HowStuffWorks">
            <a:extLst>
              <a:ext uri="{FF2B5EF4-FFF2-40B4-BE49-F238E27FC236}">
                <a16:creationId xmlns:a16="http://schemas.microsoft.com/office/drawing/2014/main" id="{93DFDAC6-B382-44F9-AB42-C79D939F2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129782"/>
            <a:ext cx="38862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9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4014090" y="3167390"/>
            <a:ext cx="177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685800" y="5093938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Bees ……………….. mosquitoes</a:t>
            </a:r>
          </a:p>
        </p:txBody>
      </p:sp>
      <p:pic>
        <p:nvPicPr>
          <p:cNvPr id="10242" name="Picture 2" descr="A Bee C: Scientists translate honeybee queen duets - BBC News">
            <a:extLst>
              <a:ext uri="{FF2B5EF4-FFF2-40B4-BE49-F238E27FC236}">
                <a16:creationId xmlns:a16="http://schemas.microsoft.com/office/drawing/2014/main" id="{367054E8-0B1E-4711-A65F-5513C16C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5" y="2012320"/>
            <a:ext cx="4165155" cy="283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osquito Control | Tulsa Health Department">
            <a:extLst>
              <a:ext uri="{FF2B5EF4-FFF2-40B4-BE49-F238E27FC236}">
                <a16:creationId xmlns:a16="http://schemas.microsoft.com/office/drawing/2014/main" id="{D952F8FA-FA05-49EB-8434-957749C2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899" y="2012320"/>
            <a:ext cx="3297702" cy="283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C15D2E-4BBF-42FD-A5D6-F0880200D827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39454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  </a:t>
            </a:r>
          </a:p>
        </p:txBody>
      </p:sp>
    </p:spTree>
    <p:extLst>
      <p:ext uri="{BB962C8B-B14F-4D97-AF65-F5344CB8AC3E}">
        <p14:creationId xmlns:p14="http://schemas.microsoft.com/office/powerpoint/2010/main" val="125566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B84CC-27C9-4038-8FBA-E01F6EF0EE6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3412067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4090290" y="3167390"/>
            <a:ext cx="177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graceful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772711" y="5038634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Panthers …………………… deer</a:t>
            </a:r>
          </a:p>
        </p:txBody>
      </p:sp>
      <p:pic>
        <p:nvPicPr>
          <p:cNvPr id="5122" name="Picture 2" descr="I Waited Six Days for This Glorious Moment,' Says Man Who Captured Viral  Photo of Leopard, Black Panther | The Weather Channel - Articles from The  Weather Channel | weather.com">
            <a:extLst>
              <a:ext uri="{FF2B5EF4-FFF2-40B4-BE49-F238E27FC236}">
                <a16:creationId xmlns:a16="http://schemas.microsoft.com/office/drawing/2014/main" id="{4772C4DC-009B-4F7B-BD0A-C3FDF204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33751"/>
            <a:ext cx="4267200" cy="279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ens Charged in Videotaped Kicking of Wounded Deer – NBC10 Philadelphia">
            <a:extLst>
              <a:ext uri="{FF2B5EF4-FFF2-40B4-BE49-F238E27FC236}">
                <a16:creationId xmlns:a16="http://schemas.microsoft.com/office/drawing/2014/main" id="{95F3BDF7-660D-450E-8B18-5AB8F90F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33750"/>
            <a:ext cx="3505200" cy="279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7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B84CC-27C9-4038-8FBA-E01F6EF0EE6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4402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4014090" y="3167390"/>
            <a:ext cx="177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685800" y="5093938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Crocodiles………………… hippos.</a:t>
            </a:r>
          </a:p>
        </p:txBody>
      </p:sp>
      <p:pic>
        <p:nvPicPr>
          <p:cNvPr id="6146" name="Picture 2" descr="Bones reveal a jumbo crocodile hiding in plain sight : Research Highlights">
            <a:extLst>
              <a:ext uri="{FF2B5EF4-FFF2-40B4-BE49-F238E27FC236}">
                <a16:creationId xmlns:a16="http://schemas.microsoft.com/office/drawing/2014/main" id="{9FE6C044-FA4A-4543-8941-AE24D9509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50"/>
            <a:ext cx="4572000" cy="264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ippopotamus attacks Kenyan runner Edwin Mokua">
            <a:extLst>
              <a:ext uri="{FF2B5EF4-FFF2-40B4-BE49-F238E27FC236}">
                <a16:creationId xmlns:a16="http://schemas.microsoft.com/office/drawing/2014/main" id="{82B79F5D-B74D-40BF-BD24-68E42DC8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00250"/>
            <a:ext cx="3828757" cy="264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9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B84CC-27C9-4038-8FBA-E01F6EF0EE6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3640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3596533" y="3167390"/>
            <a:ext cx="177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685800" y="5093938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 bears ………………. lions.</a:t>
            </a:r>
          </a:p>
        </p:txBody>
      </p:sp>
      <p:pic>
        <p:nvPicPr>
          <p:cNvPr id="7170" name="Picture 2" descr="Imported brown bear released in Pyrenees leading to farmers protesting |  The Independent | The Independent">
            <a:extLst>
              <a:ext uri="{FF2B5EF4-FFF2-40B4-BE49-F238E27FC236}">
                <a16:creationId xmlns:a16="http://schemas.microsoft.com/office/drawing/2014/main" id="{7742D2FF-B8D0-4F69-980B-E9747300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9721" y="1838929"/>
            <a:ext cx="375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Lion - Leo Panthera - African Big Five Animals">
            <a:extLst>
              <a:ext uri="{FF2B5EF4-FFF2-40B4-BE49-F238E27FC236}">
                <a16:creationId xmlns:a16="http://schemas.microsoft.com/office/drawing/2014/main" id="{EDB2BB6C-8A1F-4137-9916-CC77FF972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117" y="1840092"/>
            <a:ext cx="4021162" cy="281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26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B84CC-27C9-4038-8FBA-E01F6EF0EE6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37930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3810000" y="3167390"/>
            <a:ext cx="177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685800" y="5093938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Deer ………………….. horses</a:t>
            </a:r>
          </a:p>
        </p:txBody>
      </p:sp>
      <p:pic>
        <p:nvPicPr>
          <p:cNvPr id="8194" name="Picture 2" descr="Dublin, Ohio, USA » Deer">
            <a:extLst>
              <a:ext uri="{FF2B5EF4-FFF2-40B4-BE49-F238E27FC236}">
                <a16:creationId xmlns:a16="http://schemas.microsoft.com/office/drawing/2014/main" id="{3D6CCE10-C1A5-4B81-8048-798AFA3DA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3" y="2086483"/>
            <a:ext cx="4128347" cy="26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hy Turnout Is Important for Your Horse">
            <a:extLst>
              <a:ext uri="{FF2B5EF4-FFF2-40B4-BE49-F238E27FC236}">
                <a16:creationId xmlns:a16="http://schemas.microsoft.com/office/drawing/2014/main" id="{AA5B38E4-5A64-4E77-B10F-0E83583F9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43" y="2047780"/>
            <a:ext cx="3941839" cy="26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01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B84CC-27C9-4038-8FBA-E01F6EF0EE6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38692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D476551-8F7E-46F0-B63E-790C2DB99E8F}"/>
              </a:ext>
            </a:extLst>
          </p:cNvPr>
          <p:cNvSpPr txBox="1">
            <a:spLocks/>
          </p:cNvSpPr>
          <p:nvPr/>
        </p:nvSpPr>
        <p:spPr>
          <a:xfrm>
            <a:off x="2679700" y="60324"/>
            <a:ext cx="6070600" cy="1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Comparison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 little (more) / a lot (less)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1C67-442C-40F1-A1F3-8F3FF8A4F322}"/>
              </a:ext>
            </a:extLst>
          </p:cNvPr>
          <p:cNvSpPr txBox="1"/>
          <p:nvPr/>
        </p:nvSpPr>
        <p:spPr>
          <a:xfrm>
            <a:off x="3814214" y="3167390"/>
            <a:ext cx="177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36193-4330-4099-8B18-C579DE0FAA43}"/>
              </a:ext>
            </a:extLst>
          </p:cNvPr>
          <p:cNvSpPr txBox="1"/>
          <p:nvPr/>
        </p:nvSpPr>
        <p:spPr>
          <a:xfrm>
            <a:off x="685800" y="5093938"/>
            <a:ext cx="75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Mosquitoes  …………………. mice</a:t>
            </a:r>
          </a:p>
        </p:txBody>
      </p:sp>
      <p:pic>
        <p:nvPicPr>
          <p:cNvPr id="2052" name="Picture 4" descr="Skin cream applied to mosquito bites stops viruses infecting mice | New  Scientist">
            <a:extLst>
              <a:ext uri="{FF2B5EF4-FFF2-40B4-BE49-F238E27FC236}">
                <a16:creationId xmlns:a16="http://schemas.microsoft.com/office/drawing/2014/main" id="{45FF140D-BC45-48F4-8978-BCA5A17E0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" y="1931673"/>
            <a:ext cx="35433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Night-vision 'super-mice' created using light-converting nanoparticles">
            <a:extLst>
              <a:ext uri="{FF2B5EF4-FFF2-40B4-BE49-F238E27FC236}">
                <a16:creationId xmlns:a16="http://schemas.microsoft.com/office/drawing/2014/main" id="{7AA8CA03-8E21-44F9-B3E9-4894CB41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58718"/>
            <a:ext cx="3941029" cy="28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FCDB50-F26A-416E-903B-CAC812746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34" y="1524000"/>
            <a:ext cx="8282066" cy="402374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3" y="1310251"/>
            <a:ext cx="8763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169333" y="6350"/>
            <a:ext cx="2116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599145"/>
              </p:ext>
            </p:extLst>
          </p:nvPr>
        </p:nvGraphicFramePr>
        <p:xfrm>
          <a:off x="7162800" y="304800"/>
          <a:ext cx="7080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708480" imgH="437760" progId="Package">
                  <p:embed/>
                </p:oleObj>
              </mc:Choice>
              <mc:Fallback>
                <p:oleObj name="Packager Shell Object" showAsIcon="1" r:id="rId4" imgW="708480" imgH="437760" progId="Package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62800" y="304800"/>
                        <a:ext cx="7080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459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88504" y="2028"/>
            <a:ext cx="3391722" cy="7155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350" b="1" dirty="0">
                <a:solidFill>
                  <a:srgbClr val="FF0000"/>
                </a:solidFill>
                <a:latin typeface="Century Gothic" panose="020B0502020202020204"/>
              </a:rPr>
              <a:t>GRAMMAR</a:t>
            </a:r>
          </a:p>
          <a:p>
            <a:pPr lvl="0" algn="ctr">
              <a:defRPr/>
            </a:pPr>
            <a:r>
              <a:rPr lang="en-GB" sz="1350" b="1" dirty="0">
                <a:latin typeface="Century Gothic" panose="020B0502020202020204"/>
              </a:rPr>
              <a:t>Comparison: a little (more) / a lot (less)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368" y="129418"/>
            <a:ext cx="3049089" cy="7155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350" b="1" u="sng" dirty="0">
                <a:solidFill>
                  <a:srgbClr val="FF0000"/>
                </a:solidFill>
                <a:latin typeface="Century Gothic" panose="020B0502020202020204"/>
              </a:rPr>
              <a:t>Unit 7</a:t>
            </a:r>
            <a:r>
              <a:rPr lang="en-GB" sz="1350" b="1" dirty="0">
                <a:solidFill>
                  <a:srgbClr val="FF0000"/>
                </a:solidFill>
                <a:latin typeface="Century Gothic" panose="020B0502020202020204"/>
              </a:rPr>
              <a:t>: </a:t>
            </a:r>
            <a:r>
              <a:rPr lang="en-GB" sz="1350" b="1" dirty="0">
                <a:solidFill>
                  <a:srgbClr val="3333FF"/>
                </a:solidFill>
                <a:latin typeface="Arial Rounded MT Bold" panose="020F0704030504030204" pitchFamily="34" charset="0"/>
              </a:rPr>
              <a:t>DANGER</a:t>
            </a:r>
          </a:p>
          <a:p>
            <a:pPr lvl="0" algn="ctr">
              <a:defRPr/>
            </a:pPr>
            <a:r>
              <a:rPr lang="en-GB" sz="1350" b="1" dirty="0">
                <a:solidFill>
                  <a:srgbClr val="3333FF"/>
                </a:solidFill>
                <a:latin typeface="Arial Rounded MT Bold" panose="020F0704030504030204" pitchFamily="34" charset="0"/>
              </a:rPr>
              <a:t>Lesson 1: What’s more dangerous?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01875"/>
            <a:ext cx="9073633" cy="534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2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sentences with </a:t>
            </a:r>
            <a:r>
              <a:rPr lang="en-GB" sz="2325" b="1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little </a:t>
            </a:r>
            <a:r>
              <a:rPr lang="en-GB" sz="2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GB" sz="2325" b="1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lot + more, </a:t>
            </a:r>
            <a:r>
              <a:rPr lang="en-GB" sz="2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GB" sz="2325" b="1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less + adjective</a:t>
            </a:r>
            <a:r>
              <a:rPr lang="en-GB" sz="2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200000"/>
              </a:lnSpc>
              <a:spcBef>
                <a:spcPts val="450"/>
              </a:spcBef>
            </a:pPr>
            <a:r>
              <a:rPr lang="en-GB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Mosquitoes are </a:t>
            </a:r>
            <a:r>
              <a:rPr lang="en-GB" sz="30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lot more dangerous than </a:t>
            </a:r>
            <a:r>
              <a:rPr lang="en-GB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crocodiles.</a:t>
            </a:r>
            <a:br>
              <a:rPr lang="en-GB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Crocodiles are ______________________ mosquitoes.</a:t>
            </a:r>
            <a:br>
              <a:rPr lang="en-GB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Hippos are _____________________ scorpions.</a:t>
            </a:r>
            <a:br>
              <a:rPr lang="en-GB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Scorpions _______________________ snakes.</a:t>
            </a:r>
            <a:br>
              <a:rPr lang="en-GB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Snakes are _____________________ crocodiles.</a:t>
            </a: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219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521448-FB11-4CF3-A765-3E56CAB98EA1}"/>
              </a:ext>
            </a:extLst>
          </p:cNvPr>
          <p:cNvSpPr txBox="1"/>
          <p:nvPr/>
        </p:nvSpPr>
        <p:spPr>
          <a:xfrm>
            <a:off x="4689" y="33997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LESSON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91085-9FC0-45A3-B151-4460B75BD36C}"/>
              </a:ext>
            </a:extLst>
          </p:cNvPr>
          <p:cNvSpPr txBox="1"/>
          <p:nvPr/>
        </p:nvSpPr>
        <p:spPr>
          <a:xfrm>
            <a:off x="1757289" y="965952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</a:rPr>
              <a:t>WHAT’S MORE DANGEROUS?</a:t>
            </a:r>
          </a:p>
        </p:txBody>
      </p:sp>
      <p:pic>
        <p:nvPicPr>
          <p:cNvPr id="1026" name="Picture 2" descr="10 Deadliest Animals on the Planet - Owlcation - Education">
            <a:extLst>
              <a:ext uri="{FF2B5EF4-FFF2-40B4-BE49-F238E27FC236}">
                <a16:creationId xmlns:a16="http://schemas.microsoft.com/office/drawing/2014/main" id="{77EB8BA3-C623-456D-BBA6-0F45B8CE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6" y="1807377"/>
            <a:ext cx="7958667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09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08" y="685799"/>
            <a:ext cx="8241792" cy="594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7000" y="8483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1.5 (P. 5)</a:t>
            </a:r>
          </a:p>
        </p:txBody>
      </p:sp>
    </p:spTree>
    <p:extLst>
      <p:ext uri="{BB962C8B-B14F-4D97-AF65-F5344CB8AC3E}">
        <p14:creationId xmlns:p14="http://schemas.microsoft.com/office/powerpoint/2010/main" val="1524568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851256"/>
            <a:ext cx="5562600" cy="200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Malaria: Symptoms, treatment, and preven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676400"/>
            <a:ext cx="3441700" cy="25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roteomics Discovers Link Between Muscle Damage and Cerebral Malaria |  MediMo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76400"/>
            <a:ext cx="3810000" cy="253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assenger stung by scorpion on United flight from San Francisco to Atlanta  - ABC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4343400"/>
            <a:ext cx="3403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69333" y="6350"/>
            <a:ext cx="2497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 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08470" y="718093"/>
            <a:ext cx="8788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an animal by comparing it to other animals, using comparison with a little (more) / a lot (less).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70300" y="2297668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dangerous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7600" y="3000345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kill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600" y="4009629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malaria</a:t>
            </a:r>
          </a:p>
        </p:txBody>
      </p:sp>
    </p:spTree>
    <p:extLst>
      <p:ext uri="{BB962C8B-B14F-4D97-AF65-F5344CB8AC3E}">
        <p14:creationId xmlns:p14="http://schemas.microsoft.com/office/powerpoint/2010/main" val="198394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2895600" y="76200"/>
            <a:ext cx="2497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77800" y="609600"/>
            <a:ext cx="8788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an animal by comparing it to other animals, using comparison with a little (more) / a lot (less). </a:t>
            </a:r>
          </a:p>
        </p:txBody>
      </p:sp>
      <p:pic>
        <p:nvPicPr>
          <p:cNvPr id="1026" name="Picture 2" descr="The Most Dangerous Animals in the World - Swedish Nomad">
            <a:extLst>
              <a:ext uri="{FF2B5EF4-FFF2-40B4-BE49-F238E27FC236}">
                <a16:creationId xmlns:a16="http://schemas.microsoft.com/office/drawing/2014/main" id="{C13A0E1D-A743-435F-9F6B-B0B9BDB62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" y="1371600"/>
            <a:ext cx="8900389" cy="53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99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39891F3-9D94-42DF-B250-39E41A291C0F}"/>
              </a:ext>
            </a:extLst>
          </p:cNvPr>
          <p:cNvSpPr txBox="1">
            <a:spLocks/>
          </p:cNvSpPr>
          <p:nvPr/>
        </p:nvSpPr>
        <p:spPr>
          <a:xfrm>
            <a:off x="2895600" y="76200"/>
            <a:ext cx="2497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3D4A8-E634-44B4-8B1B-66A404788A47}"/>
              </a:ext>
            </a:extLst>
          </p:cNvPr>
          <p:cNvSpPr txBox="1"/>
          <p:nvPr/>
        </p:nvSpPr>
        <p:spPr>
          <a:xfrm>
            <a:off x="0" y="1540905"/>
            <a:ext cx="8504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https://www.youtube.com/watch?v=vj3SbCwQd9I&amp;t=244s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643435-E259-4C4E-9661-30149D720F5C}"/>
              </a:ext>
            </a:extLst>
          </p:cNvPr>
          <p:cNvSpPr txBox="1">
            <a:spLocks/>
          </p:cNvSpPr>
          <p:nvPr/>
        </p:nvSpPr>
        <p:spPr>
          <a:xfrm>
            <a:off x="0" y="815131"/>
            <a:ext cx="2497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39D1F-4FCC-459A-9291-7154E4D8A9C8}"/>
              </a:ext>
            </a:extLst>
          </p:cNvPr>
          <p:cNvSpPr txBox="1"/>
          <p:nvPr/>
        </p:nvSpPr>
        <p:spPr>
          <a:xfrm>
            <a:off x="0" y="2072072"/>
            <a:ext cx="8504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https://www.youtube.com/watch?v=E71eT-xDch8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58BA6-F2F7-4295-8748-92064E8A90BE}"/>
              </a:ext>
            </a:extLst>
          </p:cNvPr>
          <p:cNvSpPr txBox="1"/>
          <p:nvPr/>
        </p:nvSpPr>
        <p:spPr>
          <a:xfrm>
            <a:off x="0" y="3251565"/>
            <a:ext cx="8504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https://www.youtube.com/watch?v=U0MMiNG792M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7783EF-0761-4FCB-B631-E505667D9476}"/>
              </a:ext>
            </a:extLst>
          </p:cNvPr>
          <p:cNvSpPr txBox="1">
            <a:spLocks/>
          </p:cNvSpPr>
          <p:nvPr/>
        </p:nvSpPr>
        <p:spPr>
          <a:xfrm>
            <a:off x="26233" y="2707108"/>
            <a:ext cx="249766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0329A-F0D1-4973-AA8A-60FF9768C3C7}"/>
              </a:ext>
            </a:extLst>
          </p:cNvPr>
          <p:cNvSpPr txBox="1"/>
          <p:nvPr/>
        </p:nvSpPr>
        <p:spPr>
          <a:xfrm>
            <a:off x="29980" y="3713230"/>
            <a:ext cx="8504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https://www.youtube.com/watch?v=9_RolSXr2lU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26B11-B7E3-4DDA-BEB9-B509BD8804DE}"/>
              </a:ext>
            </a:extLst>
          </p:cNvPr>
          <p:cNvSpPr txBox="1"/>
          <p:nvPr/>
        </p:nvSpPr>
        <p:spPr>
          <a:xfrm>
            <a:off x="106180" y="5210229"/>
            <a:ext cx="8504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https://www.youtube.com/watch?v=Cr8eVw0XjAQ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BDA911-1EBB-4E00-AD1E-EAE92C732F54}"/>
              </a:ext>
            </a:extLst>
          </p:cNvPr>
          <p:cNvSpPr txBox="1">
            <a:spLocks/>
          </p:cNvSpPr>
          <p:nvPr/>
        </p:nvSpPr>
        <p:spPr>
          <a:xfrm>
            <a:off x="26233" y="4636560"/>
            <a:ext cx="3783767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and reading</a:t>
            </a:r>
          </a:p>
        </p:txBody>
      </p:sp>
    </p:spTree>
    <p:extLst>
      <p:ext uri="{BB962C8B-B14F-4D97-AF65-F5344CB8AC3E}">
        <p14:creationId xmlns:p14="http://schemas.microsoft.com/office/powerpoint/2010/main" val="105566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209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>
                <a:solidFill>
                  <a:srgbClr val="92D050"/>
                </a:solidFill>
                <a:latin typeface="Bahnschrift Light" pitchFamily="34" charset="0"/>
              </a:rPr>
              <a:t>The end! </a:t>
            </a:r>
          </a:p>
        </p:txBody>
      </p:sp>
    </p:spTree>
    <p:extLst>
      <p:ext uri="{BB962C8B-B14F-4D97-AF65-F5344CB8AC3E}">
        <p14:creationId xmlns:p14="http://schemas.microsoft.com/office/powerpoint/2010/main" val="55190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169333" y="15240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69331" y="762000"/>
            <a:ext cx="8822267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Work in groups and talk about the signs in the photos.</a:t>
            </a:r>
            <a:endParaRPr lang="en-US" sz="2400" b="1" i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69330" y="1416050"/>
            <a:ext cx="8822267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1. What danger is each sign warning us about?</a:t>
            </a:r>
          </a:p>
          <a:p>
            <a:r>
              <a:rPr lang="en-US" sz="24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What could happen? </a:t>
            </a:r>
            <a:endParaRPr lang="en-US" sz="24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69329" y="2482850"/>
            <a:ext cx="8822267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2. Where can you find these signs? </a:t>
            </a:r>
            <a:endParaRPr lang="en-US" sz="24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16250"/>
            <a:ext cx="6857445" cy="3764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2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7BABC6A-D399-44CF-89E8-9256D2A6F20D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C4EE77-D7EC-4BF4-A9F4-002E4C981F0E}"/>
              </a:ext>
            </a:extLst>
          </p:cNvPr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DA26-0575-4A32-9F7E-5E46253A2CAD}"/>
              </a:ext>
            </a:extLst>
          </p:cNvPr>
          <p:cNvSpPr txBox="1"/>
          <p:nvPr/>
        </p:nvSpPr>
        <p:spPr>
          <a:xfrm>
            <a:off x="2312641" y="2606129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skɔ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ː.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pi.ən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pic>
        <p:nvPicPr>
          <p:cNvPr id="6146" name="Picture 2" descr="Scorpion Venom Could Lead to New Antibiotics - Scientific American">
            <a:extLst>
              <a:ext uri="{FF2B5EF4-FFF2-40B4-BE49-F238E27FC236}">
                <a16:creationId xmlns:a16="http://schemas.microsoft.com/office/drawing/2014/main" id="{87E03BF2-47D5-4CFC-8A09-A6FFF56F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49" y="768350"/>
            <a:ext cx="3395386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909A0-2B48-4191-B73E-222E6B4D9919}"/>
              </a:ext>
            </a:extLst>
          </p:cNvPr>
          <p:cNvSpPr txBox="1"/>
          <p:nvPr/>
        </p:nvSpPr>
        <p:spPr>
          <a:xfrm>
            <a:off x="7278560" y="2577881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kaʊ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pic>
        <p:nvPicPr>
          <p:cNvPr id="6148" name="Picture 4" descr="Dairy cattle - Wikipedia">
            <a:extLst>
              <a:ext uri="{FF2B5EF4-FFF2-40B4-BE49-F238E27FC236}">
                <a16:creationId xmlns:a16="http://schemas.microsoft.com/office/drawing/2014/main" id="{5B2CBE4B-9023-4D70-B454-F856D802E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726965"/>
            <a:ext cx="3569122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ion - Leo Panthera - African Big Five Animals">
            <a:extLst>
              <a:ext uri="{FF2B5EF4-FFF2-40B4-BE49-F238E27FC236}">
                <a16:creationId xmlns:a16="http://schemas.microsoft.com/office/drawing/2014/main" id="{FE04A778-1158-4241-9106-AF2F5DB7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43" y="3810001"/>
            <a:ext cx="3547726" cy="234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36DC12-3456-4946-9446-EA6259B219C0}"/>
              </a:ext>
            </a:extLst>
          </p:cNvPr>
          <p:cNvSpPr txBox="1"/>
          <p:nvPr/>
        </p:nvSpPr>
        <p:spPr>
          <a:xfrm>
            <a:off x="2247900" y="6180084"/>
            <a:ext cx="119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laɪ.ən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8AD01-C04D-4A32-8FE2-A3759C0CDD6A}"/>
              </a:ext>
            </a:extLst>
          </p:cNvPr>
          <p:cNvSpPr txBox="1"/>
          <p:nvPr/>
        </p:nvSpPr>
        <p:spPr>
          <a:xfrm>
            <a:off x="7141926" y="6245311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dɪər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pic>
        <p:nvPicPr>
          <p:cNvPr id="6152" name="Picture 8" descr="Teens Charged in Videotaped Kicking of Wounded Deer – NBC10 Philadelphia">
            <a:extLst>
              <a:ext uri="{FF2B5EF4-FFF2-40B4-BE49-F238E27FC236}">
                <a16:creationId xmlns:a16="http://schemas.microsoft.com/office/drawing/2014/main" id="{ABFB54AA-3B74-45CC-B988-7DA847D7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21669"/>
            <a:ext cx="3569122" cy="226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30C6D7-F53B-4E95-8507-46D601901875}"/>
              </a:ext>
            </a:extLst>
          </p:cNvPr>
          <p:cNvSpPr txBox="1"/>
          <p:nvPr/>
        </p:nvSpPr>
        <p:spPr>
          <a:xfrm>
            <a:off x="886811" y="2524780"/>
            <a:ext cx="178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scorpion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F0E02B-1992-4A1B-83F6-F9209D72F87C}"/>
              </a:ext>
            </a:extLst>
          </p:cNvPr>
          <p:cNvSpPr txBox="1"/>
          <p:nvPr/>
        </p:nvSpPr>
        <p:spPr>
          <a:xfrm>
            <a:off x="6409295" y="2501822"/>
            <a:ext cx="1113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BD7F98-9E66-4B9B-A61F-A2FF539BF5E9}"/>
              </a:ext>
            </a:extLst>
          </p:cNvPr>
          <p:cNvSpPr txBox="1"/>
          <p:nvPr/>
        </p:nvSpPr>
        <p:spPr>
          <a:xfrm>
            <a:off x="1643261" y="6096000"/>
            <a:ext cx="893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F44C11-3D33-435D-9586-25996E1B87B5}"/>
              </a:ext>
            </a:extLst>
          </p:cNvPr>
          <p:cNvSpPr txBox="1"/>
          <p:nvPr/>
        </p:nvSpPr>
        <p:spPr>
          <a:xfrm>
            <a:off x="6364378" y="6106180"/>
            <a:ext cx="893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deer</a:t>
            </a:r>
          </a:p>
        </p:txBody>
      </p:sp>
    </p:spTree>
    <p:extLst>
      <p:ext uri="{BB962C8B-B14F-4D97-AF65-F5344CB8AC3E}">
        <p14:creationId xmlns:p14="http://schemas.microsoft.com/office/powerpoint/2010/main" val="303763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F7D7CE6-DE8E-43A6-9538-14A3F90EB41B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2516205-79C5-480F-8356-EC53801B6CBC}"/>
              </a:ext>
            </a:extLst>
          </p:cNvPr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crocodile | Habitat, Description, Teeth, &amp; Facts | Britannica">
            <a:extLst>
              <a:ext uri="{FF2B5EF4-FFF2-40B4-BE49-F238E27FC236}">
                <a16:creationId xmlns:a16="http://schemas.microsoft.com/office/drawing/2014/main" id="{C470E00E-FA46-4DEF-98F3-ABF17036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23352"/>
            <a:ext cx="3429000" cy="2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kin cream applied to mosquito bites stops viruses infecting mice | New  Scientist">
            <a:extLst>
              <a:ext uri="{FF2B5EF4-FFF2-40B4-BE49-F238E27FC236}">
                <a16:creationId xmlns:a16="http://schemas.microsoft.com/office/drawing/2014/main" id="{E1CA5A2F-FCBD-404B-AF53-00A0541B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867" y="650423"/>
            <a:ext cx="3522133" cy="2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ow Does a Hippo Make Its Own Sunscreen? | HowStuffWorks">
            <a:extLst>
              <a:ext uri="{FF2B5EF4-FFF2-40B4-BE49-F238E27FC236}">
                <a16:creationId xmlns:a16="http://schemas.microsoft.com/office/drawing/2014/main" id="{E77E3CEC-4019-46E4-9C6C-0F0849AD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45" y="3974221"/>
            <a:ext cx="3488267" cy="223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New insights into the shared domestication of water buffalo and cattle">
            <a:extLst>
              <a:ext uri="{FF2B5EF4-FFF2-40B4-BE49-F238E27FC236}">
                <a16:creationId xmlns:a16="http://schemas.microsoft.com/office/drawing/2014/main" id="{8D5784BF-9B76-41D5-B913-B814FFE8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86" y="3974221"/>
            <a:ext cx="3281969" cy="2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04D70-192D-415A-A29C-A5F08EABC78C}"/>
              </a:ext>
            </a:extLst>
          </p:cNvPr>
          <p:cNvSpPr txBox="1"/>
          <p:nvPr/>
        </p:nvSpPr>
        <p:spPr>
          <a:xfrm>
            <a:off x="2226733" y="3029191"/>
            <a:ext cx="158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krɒk.ə.daɪl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99490-F734-476E-82C6-9B1E3F055C99}"/>
              </a:ext>
            </a:extLst>
          </p:cNvPr>
          <p:cNvSpPr txBox="1"/>
          <p:nvPr/>
        </p:nvSpPr>
        <p:spPr>
          <a:xfrm>
            <a:off x="7001933" y="3006097"/>
            <a:ext cx="171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məˈski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ː.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təʊ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BE8B8-D25D-4210-A6D0-2AA39ACF266F}"/>
              </a:ext>
            </a:extLst>
          </p:cNvPr>
          <p:cNvSpPr txBox="1"/>
          <p:nvPr/>
        </p:nvSpPr>
        <p:spPr>
          <a:xfrm>
            <a:off x="1964266" y="6221272"/>
            <a:ext cx="210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hɪp.əˈpɒt.ə.məs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3BB19D-1E29-4A8E-86AD-261E42E94BB4}"/>
              </a:ext>
            </a:extLst>
          </p:cNvPr>
          <p:cNvSpPr txBox="1"/>
          <p:nvPr/>
        </p:nvSpPr>
        <p:spPr>
          <a:xfrm>
            <a:off x="7520063" y="6322310"/>
            <a:ext cx="139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bʌf.ə.ləʊ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A207C-27F5-448E-827D-091E9D60C1E8}"/>
              </a:ext>
            </a:extLst>
          </p:cNvPr>
          <p:cNvSpPr txBox="1"/>
          <p:nvPr/>
        </p:nvSpPr>
        <p:spPr>
          <a:xfrm>
            <a:off x="802670" y="2905780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crocodile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24F81-0210-43AF-ACE1-F203BDD53BEF}"/>
              </a:ext>
            </a:extLst>
          </p:cNvPr>
          <p:cNvSpPr txBox="1"/>
          <p:nvPr/>
        </p:nvSpPr>
        <p:spPr>
          <a:xfrm>
            <a:off x="5527070" y="2893659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mosquito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799BE5-22B6-4FA3-B317-C36F82202D74}"/>
              </a:ext>
            </a:extLst>
          </p:cNvPr>
          <p:cNvSpPr txBox="1"/>
          <p:nvPr/>
        </p:nvSpPr>
        <p:spPr>
          <a:xfrm>
            <a:off x="528257" y="6079469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hippo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0BD25-79A4-4F6B-8B1F-53A4E3FA4CA7}"/>
              </a:ext>
            </a:extLst>
          </p:cNvPr>
          <p:cNvSpPr txBox="1"/>
          <p:nvPr/>
        </p:nvSpPr>
        <p:spPr>
          <a:xfrm>
            <a:off x="5943600" y="6218625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buffalo</a:t>
            </a:r>
          </a:p>
        </p:txBody>
      </p:sp>
    </p:spTree>
    <p:extLst>
      <p:ext uri="{BB962C8B-B14F-4D97-AF65-F5344CB8AC3E}">
        <p14:creationId xmlns:p14="http://schemas.microsoft.com/office/powerpoint/2010/main" val="11610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thal snakes including cobras and vipers are being sold at UK pet shops  due to a legal loophole | Daily Mail Online">
            <a:extLst>
              <a:ext uri="{FF2B5EF4-FFF2-40B4-BE49-F238E27FC236}">
                <a16:creationId xmlns:a16="http://schemas.microsoft.com/office/drawing/2014/main" id="{DE038362-6999-414B-9A01-9F2D58442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95" y="768351"/>
            <a:ext cx="4033313" cy="242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E6DBCD-44FC-4E82-8685-4C3A97F6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4" y="729717"/>
            <a:ext cx="3900996" cy="26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 gigantic trek: what it takes to move 200 elephants 1500 km">
            <a:extLst>
              <a:ext uri="{FF2B5EF4-FFF2-40B4-BE49-F238E27FC236}">
                <a16:creationId xmlns:a16="http://schemas.microsoft.com/office/drawing/2014/main" id="{18969DC4-3F89-44C7-9DA6-0DA7458D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84332"/>
            <a:ext cx="3800761" cy="22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Jellyfish - Wikipedia">
            <a:extLst>
              <a:ext uri="{FF2B5EF4-FFF2-40B4-BE49-F238E27FC236}">
                <a16:creationId xmlns:a16="http://schemas.microsoft.com/office/drawing/2014/main" id="{2E17D4D2-D9D3-4D11-BCA1-6A564F4E7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73" y="3988758"/>
            <a:ext cx="3800761" cy="225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C5C4C5-E023-4483-B034-439ED5642AA2}"/>
              </a:ext>
            </a:extLst>
          </p:cNvPr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4D520E7-DE1B-42D4-A21A-02CF8512EDBD}"/>
              </a:ext>
            </a:extLst>
          </p:cNvPr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202BD-24D8-4D73-8284-51B63D788D30}"/>
              </a:ext>
            </a:extLst>
          </p:cNvPr>
          <p:cNvSpPr txBox="1"/>
          <p:nvPr/>
        </p:nvSpPr>
        <p:spPr>
          <a:xfrm>
            <a:off x="2381908" y="3196144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sneɪk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7CB73-1F6F-4135-A689-AF7273F2D475}"/>
              </a:ext>
            </a:extLst>
          </p:cNvPr>
          <p:cNvSpPr txBox="1"/>
          <p:nvPr/>
        </p:nvSpPr>
        <p:spPr>
          <a:xfrm>
            <a:off x="7066658" y="3354405"/>
            <a:ext cx="651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/biː/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40F7D-C163-45BB-A2B0-67D28855375A}"/>
              </a:ext>
            </a:extLst>
          </p:cNvPr>
          <p:cNvSpPr txBox="1"/>
          <p:nvPr/>
        </p:nvSpPr>
        <p:spPr>
          <a:xfrm>
            <a:off x="2915307" y="6277250"/>
            <a:ext cx="152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el.ɪ.fənt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F76AE7-309E-433D-B362-762C2969EBE3}"/>
              </a:ext>
            </a:extLst>
          </p:cNvPr>
          <p:cNvSpPr txBox="1"/>
          <p:nvPr/>
        </p:nvSpPr>
        <p:spPr>
          <a:xfrm>
            <a:off x="7501465" y="6299589"/>
            <a:ext cx="152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dʒel.i.fɪʃ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7BC64B-32EA-4EE5-9A08-9B0D70AFB852}"/>
              </a:ext>
            </a:extLst>
          </p:cNvPr>
          <p:cNvSpPr txBox="1"/>
          <p:nvPr/>
        </p:nvSpPr>
        <p:spPr>
          <a:xfrm>
            <a:off x="1412270" y="3079403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6CA1B-549E-446D-B85F-6D1C30209E97}"/>
              </a:ext>
            </a:extLst>
          </p:cNvPr>
          <p:cNvSpPr txBox="1"/>
          <p:nvPr/>
        </p:nvSpPr>
        <p:spPr>
          <a:xfrm>
            <a:off x="6435452" y="3238825"/>
            <a:ext cx="879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A725E-B665-4F78-A813-B4A5E78BE726}"/>
              </a:ext>
            </a:extLst>
          </p:cNvPr>
          <p:cNvSpPr txBox="1"/>
          <p:nvPr/>
        </p:nvSpPr>
        <p:spPr>
          <a:xfrm>
            <a:off x="1103910" y="6180207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elephant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8506A4-5B3B-442E-B008-3C0EE6E16CE8}"/>
              </a:ext>
            </a:extLst>
          </p:cNvPr>
          <p:cNvSpPr txBox="1"/>
          <p:nvPr/>
        </p:nvSpPr>
        <p:spPr>
          <a:xfrm>
            <a:off x="6064576" y="6222645"/>
            <a:ext cx="171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jellyfish</a:t>
            </a:r>
          </a:p>
        </p:txBody>
      </p:sp>
    </p:spTree>
    <p:extLst>
      <p:ext uri="{BB962C8B-B14F-4D97-AF65-F5344CB8AC3E}">
        <p14:creationId xmlns:p14="http://schemas.microsoft.com/office/powerpoint/2010/main" val="32780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169333" y="6350"/>
            <a:ext cx="2362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2844800" y="31750"/>
            <a:ext cx="5418666" cy="65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Sitka Display" pitchFamily="2" charset="0"/>
                <a:cs typeface="Times New Roman" panose="02020603050405020304" pitchFamily="18" charset="0"/>
              </a:rPr>
              <a:t>Animals</a:t>
            </a:r>
            <a:endParaRPr lang="en-US" sz="3200" b="1" dirty="0">
              <a:solidFill>
                <a:srgbClr val="002060"/>
              </a:solidFill>
              <a:latin typeface="Sitka Display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3" y="768350"/>
            <a:ext cx="8915400" cy="555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30137"/>
            <a:ext cx="2743200" cy="188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10907"/>
              </p:ext>
            </p:extLst>
          </p:nvPr>
        </p:nvGraphicFramePr>
        <p:xfrm>
          <a:off x="6705600" y="168275"/>
          <a:ext cx="7080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708480" imgH="437760" progId="Package">
                  <p:embed/>
                </p:oleObj>
              </mc:Choice>
              <mc:Fallback>
                <p:oleObj name="Packager Shell Object" showAsIcon="1" r:id="rId4" imgW="708480" imgH="437760" progId="Package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05600" y="168275"/>
                        <a:ext cx="7080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393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9368</TotalTime>
  <Words>1385</Words>
  <Application>Microsoft Office PowerPoint</Application>
  <PresentationFormat>On-screen Show (4:3)</PresentationFormat>
  <Paragraphs>266</Paragraphs>
  <Slides>44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Cormorant Infant Medium</vt:lpstr>
      <vt:lpstr>Arial</vt:lpstr>
      <vt:lpstr>Arial Rounded MT Bold</vt:lpstr>
      <vt:lpstr>Bahnschrift Light</vt:lpstr>
      <vt:lpstr>Bookman Old Style</vt:lpstr>
      <vt:lpstr>Calibri</vt:lpstr>
      <vt:lpstr>Century Gothic</vt:lpstr>
      <vt:lpstr>Sitka Banner</vt:lpstr>
      <vt:lpstr>Sitka Display</vt:lpstr>
      <vt:lpstr>Times New Roman</vt:lpstr>
      <vt:lpstr>Wingdings</vt:lpstr>
      <vt:lpstr>Office Theme</vt:lpstr>
      <vt:lpstr>Packager Shell Object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Thanh Loan</dc:creator>
  <cp:lastModifiedBy>Keios Starqua</cp:lastModifiedBy>
  <cp:revision>689</cp:revision>
  <cp:lastPrinted>2020-06-29T05:25:35Z</cp:lastPrinted>
  <dcterms:created xsi:type="dcterms:W3CDTF">2017-09-19T10:39:41Z</dcterms:created>
  <dcterms:modified xsi:type="dcterms:W3CDTF">2021-10-15T03:17:15Z</dcterms:modified>
</cp:coreProperties>
</file>